
<file path=[Content_Types].xml><?xml version="1.0" encoding="utf-8"?>
<Types xmlns="http://schemas.openxmlformats.org/package/2006/content-types">
  <Default Extension="bin" ContentType="audio/unknown"/>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727" r:id="rId2"/>
  </p:sldMasterIdLst>
  <p:notesMasterIdLst>
    <p:notesMasterId r:id="rId78"/>
  </p:notesMasterIdLst>
  <p:sldIdLst>
    <p:sldId id="627" r:id="rId3"/>
    <p:sldId id="628" r:id="rId4"/>
    <p:sldId id="629" r:id="rId5"/>
    <p:sldId id="535" r:id="rId6"/>
    <p:sldId id="605" r:id="rId7"/>
    <p:sldId id="258" r:id="rId8"/>
    <p:sldId id="537" r:id="rId9"/>
    <p:sldId id="538" r:id="rId10"/>
    <p:sldId id="539" r:id="rId11"/>
    <p:sldId id="540" r:id="rId12"/>
    <p:sldId id="541" r:id="rId13"/>
    <p:sldId id="542" r:id="rId14"/>
    <p:sldId id="543" r:id="rId15"/>
    <p:sldId id="544" r:id="rId16"/>
    <p:sldId id="545" r:id="rId17"/>
    <p:sldId id="546" r:id="rId18"/>
    <p:sldId id="547" r:id="rId19"/>
    <p:sldId id="548" r:id="rId20"/>
    <p:sldId id="549" r:id="rId21"/>
    <p:sldId id="550" r:id="rId22"/>
    <p:sldId id="551" r:id="rId23"/>
    <p:sldId id="552" r:id="rId24"/>
    <p:sldId id="553" r:id="rId25"/>
    <p:sldId id="554" r:id="rId26"/>
    <p:sldId id="555" r:id="rId27"/>
    <p:sldId id="556" r:id="rId28"/>
    <p:sldId id="557" r:id="rId29"/>
    <p:sldId id="558" r:id="rId30"/>
    <p:sldId id="559" r:id="rId31"/>
    <p:sldId id="560" r:id="rId32"/>
    <p:sldId id="561" r:id="rId33"/>
    <p:sldId id="562" r:id="rId34"/>
    <p:sldId id="563" r:id="rId35"/>
    <p:sldId id="564" r:id="rId36"/>
    <p:sldId id="565" r:id="rId37"/>
    <p:sldId id="566" r:id="rId38"/>
    <p:sldId id="567" r:id="rId39"/>
    <p:sldId id="568" r:id="rId40"/>
    <p:sldId id="569" r:id="rId41"/>
    <p:sldId id="570" r:id="rId42"/>
    <p:sldId id="571" r:id="rId43"/>
    <p:sldId id="572" r:id="rId44"/>
    <p:sldId id="616" r:id="rId45"/>
    <p:sldId id="617" r:id="rId46"/>
    <p:sldId id="618" r:id="rId47"/>
    <p:sldId id="619" r:id="rId48"/>
    <p:sldId id="620" r:id="rId49"/>
    <p:sldId id="621" r:id="rId50"/>
    <p:sldId id="622" r:id="rId51"/>
    <p:sldId id="623" r:id="rId52"/>
    <p:sldId id="624" r:id="rId53"/>
    <p:sldId id="625" r:id="rId54"/>
    <p:sldId id="606" r:id="rId55"/>
    <p:sldId id="607" r:id="rId56"/>
    <p:sldId id="608" r:id="rId57"/>
    <p:sldId id="609" r:id="rId58"/>
    <p:sldId id="610" r:id="rId59"/>
    <p:sldId id="611" r:id="rId60"/>
    <p:sldId id="612" r:id="rId61"/>
    <p:sldId id="613" r:id="rId62"/>
    <p:sldId id="614" r:id="rId63"/>
    <p:sldId id="615" r:id="rId64"/>
    <p:sldId id="593" r:id="rId65"/>
    <p:sldId id="594" r:id="rId66"/>
    <p:sldId id="595" r:id="rId67"/>
    <p:sldId id="596" r:id="rId68"/>
    <p:sldId id="597" r:id="rId69"/>
    <p:sldId id="598" r:id="rId70"/>
    <p:sldId id="599" r:id="rId71"/>
    <p:sldId id="600" r:id="rId72"/>
    <p:sldId id="602" r:id="rId73"/>
    <p:sldId id="604" r:id="rId74"/>
    <p:sldId id="603" r:id="rId75"/>
    <p:sldId id="329" r:id="rId76"/>
    <p:sldId id="330" r:id="rId7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Default Section" id="{49BA1104-35DA-5B47-9F4E-A97DBFC18908}">
          <p14:sldIdLst>
            <p14:sldId id="627"/>
            <p14:sldId id="628"/>
            <p14:sldId id="629"/>
            <p14:sldId id="535"/>
            <p14:sldId id="605"/>
            <p14:sldId id="258"/>
            <p14:sldId id="537"/>
            <p14:sldId id="538"/>
            <p14:sldId id="539"/>
            <p14:sldId id="540"/>
            <p14:sldId id="541"/>
            <p14:sldId id="542"/>
          </p14:sldIdLst>
        </p14:section>
        <p14:section name="Sexual Orientation" id="{6F73711A-4579-A043-8863-9EFD7B7876ED}">
          <p14:sldIdLst>
            <p14:sldId id="543"/>
            <p14:sldId id="544"/>
            <p14:sldId id="545"/>
            <p14:sldId id="546"/>
            <p14:sldId id="547"/>
            <p14:sldId id="548"/>
            <p14:sldId id="549"/>
            <p14:sldId id="550"/>
            <p14:sldId id="551"/>
            <p14:sldId id="552"/>
          </p14:sldIdLst>
        </p14:section>
        <p14:section name="Relationships" id="{90D12AC4-464E-794E-B1D4-BB2CEC316C0F}">
          <p14:sldIdLst>
            <p14:sldId id="553"/>
            <p14:sldId id="554"/>
            <p14:sldId id="555"/>
            <p14:sldId id="556"/>
            <p14:sldId id="557"/>
            <p14:sldId id="558"/>
            <p14:sldId id="559"/>
            <p14:sldId id="560"/>
            <p14:sldId id="561"/>
            <p14:sldId id="562"/>
          </p14:sldIdLst>
        </p14:section>
        <p14:section name="STI" id="{E9408466-57D7-4443-9CD2-CC3828D2B9C8}">
          <p14:sldIdLst>
            <p14:sldId id="563"/>
            <p14:sldId id="564"/>
            <p14:sldId id="565"/>
            <p14:sldId id="566"/>
            <p14:sldId id="567"/>
            <p14:sldId id="568"/>
            <p14:sldId id="569"/>
            <p14:sldId id="570"/>
            <p14:sldId id="571"/>
            <p14:sldId id="572"/>
          </p14:sldIdLst>
        </p14:section>
        <p14:section name="Gender Identity" id="{7333287B-02D7-AA42-BCED-947F90DB83FE}">
          <p14:sldIdLst>
            <p14:sldId id="616"/>
            <p14:sldId id="617"/>
            <p14:sldId id="618"/>
            <p14:sldId id="619"/>
            <p14:sldId id="620"/>
            <p14:sldId id="621"/>
            <p14:sldId id="622"/>
            <p14:sldId id="623"/>
            <p14:sldId id="624"/>
            <p14:sldId id="625"/>
          </p14:sldIdLst>
        </p14:section>
        <p14:section name="Penis" id="{1F0CE9EC-3916-A14B-A466-0A578B1D2230}">
          <p14:sldIdLst>
            <p14:sldId id="606"/>
            <p14:sldId id="607"/>
            <p14:sldId id="608"/>
            <p14:sldId id="609"/>
            <p14:sldId id="610"/>
            <p14:sldId id="611"/>
            <p14:sldId id="612"/>
            <p14:sldId id="613"/>
            <p14:sldId id="614"/>
            <p14:sldId id="615"/>
          </p14:sldIdLst>
        </p14:section>
        <p14:section name="Vagina Trivia" id="{CC261A8A-16F9-9442-8501-064C8B102535}">
          <p14:sldIdLst>
            <p14:sldId id="593"/>
            <p14:sldId id="594"/>
            <p14:sldId id="595"/>
            <p14:sldId id="596"/>
            <p14:sldId id="597"/>
            <p14:sldId id="598"/>
            <p14:sldId id="599"/>
            <p14:sldId id="600"/>
            <p14:sldId id="602"/>
            <p14:sldId id="604"/>
          </p14:sldIdLst>
        </p14:section>
        <p14:section name="Final JeoPArdoy" id="{401887B7-79B8-8043-BD22-EA118F63554D}">
          <p14:sldIdLst>
            <p14:sldId id="603"/>
            <p14:sldId id="329"/>
            <p14:sldId id="330"/>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0" autoAdjust="0"/>
    <p:restoredTop sz="91009"/>
  </p:normalViewPr>
  <p:slideViewPr>
    <p:cSldViewPr>
      <p:cViewPr>
        <p:scale>
          <a:sx n="54" d="100"/>
          <a:sy n="54" d="100"/>
        </p:scale>
        <p:origin x="272" y="8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8D1CF4D-D3EF-4E4E-AEAD-D9BE1CB10126}" type="datetimeFigureOut">
              <a:rPr lang="en-US"/>
              <a:pPr>
                <a:defRPr/>
              </a:pPr>
              <a:t>11/29/18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B3AC4CD-655A-46FF-8CF1-638AA8C1B2A7}" type="slidenum">
              <a:rPr lang="en-US"/>
              <a:pPr>
                <a:defRPr/>
              </a:pPr>
              <a:t>‹#›</a:t>
            </a:fld>
            <a:endParaRPr lang="en-US"/>
          </a:p>
        </p:txBody>
      </p:sp>
    </p:spTree>
    <p:extLst>
      <p:ext uri="{BB962C8B-B14F-4D97-AF65-F5344CB8AC3E}">
        <p14:creationId xmlns:p14="http://schemas.microsoft.com/office/powerpoint/2010/main" val="2733839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fontAlgn="auto" hangingPunct="1">
              <a:spcBef>
                <a:spcPts val="0"/>
              </a:spcBef>
              <a:spcAft>
                <a:spcPts val="0"/>
              </a:spcAft>
              <a:defRPr/>
            </a:pPr>
            <a:endParaRPr lang="en-US" altLang="en-US" dirty="0"/>
          </a:p>
        </p:txBody>
      </p:sp>
    </p:spTree>
    <p:extLst>
      <p:ext uri="{BB962C8B-B14F-4D97-AF65-F5344CB8AC3E}">
        <p14:creationId xmlns:p14="http://schemas.microsoft.com/office/powerpoint/2010/main" val="320090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eaLnBrk="1" fontAlgn="auto" hangingPunct="1">
              <a:spcBef>
                <a:spcPts val="0"/>
              </a:spcBef>
              <a:spcAft>
                <a:spcPts val="0"/>
              </a:spcAft>
              <a:defRPr/>
            </a:pPr>
            <a:endParaRPr lang="en-US" altLang="en-US" dirty="0"/>
          </a:p>
        </p:txBody>
      </p:sp>
    </p:spTree>
    <p:extLst>
      <p:ext uri="{BB962C8B-B14F-4D97-AF65-F5344CB8AC3E}">
        <p14:creationId xmlns:p14="http://schemas.microsoft.com/office/powerpoint/2010/main" val="3125622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29</a:t>
            </a:fld>
            <a:endParaRPr lang="en-US"/>
          </a:p>
        </p:txBody>
      </p:sp>
    </p:spTree>
    <p:extLst>
      <p:ext uri="{BB962C8B-B14F-4D97-AF65-F5344CB8AC3E}">
        <p14:creationId xmlns:p14="http://schemas.microsoft.com/office/powerpoint/2010/main" val="484565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Remember to give them the resources and be supportive. </a:t>
            </a:r>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30</a:t>
            </a:fld>
            <a:endParaRPr lang="en-US"/>
          </a:p>
        </p:txBody>
      </p:sp>
    </p:spTree>
    <p:extLst>
      <p:ext uri="{BB962C8B-B14F-4D97-AF65-F5344CB8AC3E}">
        <p14:creationId xmlns:p14="http://schemas.microsoft.com/office/powerpoint/2010/main" val="2167188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An intimate partner is a person with whom one has a close personal relationship that can be characterized by the following:</a:t>
            </a:r>
          </a:p>
          <a:p>
            <a:r>
              <a:rPr lang="en-CA" sz="1200" b="0" i="0" u="none" strike="noStrike" kern="1200" dirty="0">
                <a:solidFill>
                  <a:schemeClr val="tx1"/>
                </a:solidFill>
                <a:effectLst/>
                <a:latin typeface="+mn-lt"/>
                <a:ea typeface="+mn-ea"/>
                <a:cs typeface="+mn-cs"/>
              </a:rPr>
              <a:t>Emotional connectedness</a:t>
            </a:r>
          </a:p>
          <a:p>
            <a:r>
              <a:rPr lang="en-CA" sz="1200" b="0" i="0" u="none" strike="noStrike" kern="1200" dirty="0">
                <a:solidFill>
                  <a:schemeClr val="tx1"/>
                </a:solidFill>
                <a:effectLst/>
                <a:latin typeface="+mn-lt"/>
                <a:ea typeface="+mn-ea"/>
                <a:cs typeface="+mn-cs"/>
              </a:rPr>
              <a:t>Regular contact</a:t>
            </a:r>
          </a:p>
          <a:p>
            <a:r>
              <a:rPr lang="en-CA" sz="1200" b="0" i="0" u="none" strike="noStrike" kern="1200" dirty="0">
                <a:solidFill>
                  <a:schemeClr val="tx1"/>
                </a:solidFill>
                <a:effectLst/>
                <a:latin typeface="+mn-lt"/>
                <a:ea typeface="+mn-ea"/>
                <a:cs typeface="+mn-cs"/>
              </a:rPr>
              <a:t>Ongoing physical contact and/or sexual behavior</a:t>
            </a:r>
          </a:p>
          <a:p>
            <a:r>
              <a:rPr lang="en-CA" sz="1200" b="0" i="0" u="none" strike="noStrike" kern="1200" dirty="0">
                <a:solidFill>
                  <a:schemeClr val="tx1"/>
                </a:solidFill>
                <a:effectLst/>
                <a:latin typeface="+mn-lt"/>
                <a:ea typeface="+mn-ea"/>
                <a:cs typeface="+mn-cs"/>
              </a:rPr>
              <a:t>Identity as a couple</a:t>
            </a:r>
          </a:p>
          <a:p>
            <a:r>
              <a:rPr lang="en-CA" sz="1200" b="0" i="0" u="none" strike="noStrike" kern="1200" dirty="0">
                <a:solidFill>
                  <a:schemeClr val="tx1"/>
                </a:solidFill>
                <a:effectLst/>
                <a:latin typeface="+mn-lt"/>
                <a:ea typeface="+mn-ea"/>
                <a:cs typeface="+mn-cs"/>
              </a:rPr>
              <a:t>Familiarity and knowledge about each other’s lives</a:t>
            </a:r>
          </a:p>
          <a:p>
            <a:r>
              <a:rPr lang="en-CA" sz="1200" b="0" i="0" u="none" strike="noStrike" kern="1200" dirty="0">
                <a:solidFill>
                  <a:schemeClr val="tx1"/>
                </a:solidFill>
                <a:effectLst/>
                <a:latin typeface="+mn-lt"/>
                <a:ea typeface="+mn-ea"/>
                <a:cs typeface="+mn-cs"/>
              </a:rPr>
              <a:t>The relationship need not involve all of these dimensions. Examples of intimate partners include current or former spouses, boyfriends or girlfriends, dating partners, or sexual partners. IPV can occur between heterosexual or same-sex couples and does not require sexual intimacy.</a:t>
            </a:r>
          </a:p>
          <a:p>
            <a:r>
              <a:rPr lang="en-CA" sz="1200" b="0" i="0" u="none" strike="noStrike" kern="1200" dirty="0">
                <a:solidFill>
                  <a:schemeClr val="tx1"/>
                </a:solidFill>
                <a:effectLst/>
                <a:latin typeface="+mn-lt"/>
                <a:ea typeface="+mn-ea"/>
                <a:cs typeface="+mn-cs"/>
              </a:rPr>
              <a:t>IPV can vary in frequency and severity. It occurs on a continuum, ranging from one episode that might or might not have lasting impact to chronic and severe episodes over a period of years.</a:t>
            </a:r>
          </a:p>
          <a:p>
            <a:endParaRPr lang="en-CA" dirty="0"/>
          </a:p>
          <a:p>
            <a:r>
              <a:rPr lang="en-CA" dirty="0"/>
              <a:t>Resources:</a:t>
            </a:r>
          </a:p>
          <a:p>
            <a:r>
              <a:rPr lang="en-CA" dirty="0"/>
              <a:t>http://</a:t>
            </a:r>
            <a:r>
              <a:rPr lang="en-CA" dirty="0" err="1"/>
              <a:t>www.womenshealth.gov</a:t>
            </a:r>
            <a:r>
              <a:rPr lang="en-CA" dirty="0"/>
              <a:t>/</a:t>
            </a:r>
          </a:p>
          <a:p>
            <a:r>
              <a:rPr lang="en-CA" dirty="0"/>
              <a:t>https://</a:t>
            </a:r>
            <a:r>
              <a:rPr lang="en-CA" dirty="0" err="1"/>
              <a:t>www.thehotline.org</a:t>
            </a:r>
            <a:endParaRPr lang="en-CA" dirty="0"/>
          </a:p>
          <a:p>
            <a:r>
              <a:rPr lang="en-CA" dirty="0"/>
              <a:t>http://</a:t>
            </a:r>
            <a:r>
              <a:rPr lang="en-CA" dirty="0" err="1"/>
              <a:t>victimsofcrime.org</a:t>
            </a:r>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32</a:t>
            </a:fld>
            <a:endParaRPr lang="en-US"/>
          </a:p>
        </p:txBody>
      </p:sp>
    </p:spTree>
    <p:extLst>
      <p:ext uri="{BB962C8B-B14F-4D97-AF65-F5344CB8AC3E}">
        <p14:creationId xmlns:p14="http://schemas.microsoft.com/office/powerpoint/2010/main" val="261177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38</a:t>
            </a:fld>
            <a:endParaRPr lang="en-US"/>
          </a:p>
        </p:txBody>
      </p:sp>
    </p:spTree>
    <p:extLst>
      <p:ext uri="{BB962C8B-B14F-4D97-AF65-F5344CB8AC3E}">
        <p14:creationId xmlns:p14="http://schemas.microsoft.com/office/powerpoint/2010/main" val="2892443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Around 70% percent of women and 50% of men with chlamydia have no symptoms</a:t>
            </a:r>
          </a:p>
          <a:p>
            <a:r>
              <a:rPr lang="en-CA" sz="1200" b="0" i="0" u="none" strike="noStrike" kern="1200" dirty="0">
                <a:solidFill>
                  <a:schemeClr val="tx1"/>
                </a:solidFill>
                <a:effectLst/>
                <a:latin typeface="+mn-lt"/>
                <a:ea typeface="+mn-ea"/>
                <a:cs typeface="+mn-cs"/>
              </a:rPr>
              <a:t>When symptoms do occur, they might only appear several weeks after initial exposure to the bacteria</a:t>
            </a:r>
          </a:p>
          <a:p>
            <a:endParaRPr lang="en-CA" dirty="0"/>
          </a:p>
          <a:p>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42</a:t>
            </a:fld>
            <a:endParaRPr lang="en-US"/>
          </a:p>
        </p:txBody>
      </p:sp>
    </p:spTree>
    <p:extLst>
      <p:ext uri="{BB962C8B-B14F-4D97-AF65-F5344CB8AC3E}">
        <p14:creationId xmlns:p14="http://schemas.microsoft.com/office/powerpoint/2010/main" val="2017477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The shaft is the main part of the penis and the glans is the tip (sometimes called the head). At the end of the glans is a small slit or opening, which is where semen and urine exit the body through the urethra. The inside of the penis is made of a spongy tissue that can expand and contract.</a:t>
            </a:r>
          </a:p>
          <a:p>
            <a:endParaRPr lang="en-CA" sz="1200" b="0" i="0" u="none" strike="noStrike" kern="1200" dirty="0">
              <a:solidFill>
                <a:schemeClr val="tx1"/>
              </a:solidFill>
              <a:effectLst/>
              <a:latin typeface="+mn-lt"/>
              <a:ea typeface="+mn-ea"/>
              <a:cs typeface="+mn-cs"/>
            </a:endParaRPr>
          </a:p>
          <a:p>
            <a:r>
              <a:rPr lang="en-CA" dirty="0"/>
              <a:t>https://</a:t>
            </a:r>
            <a:r>
              <a:rPr lang="en-CA" dirty="0" err="1"/>
              <a:t>kidshealth.org</a:t>
            </a:r>
            <a:r>
              <a:rPr lang="en-CA" dirty="0"/>
              <a:t>/</a:t>
            </a:r>
            <a:r>
              <a:rPr lang="en-CA" dirty="0" err="1"/>
              <a:t>en</a:t>
            </a:r>
            <a:r>
              <a:rPr lang="en-CA" dirty="0"/>
              <a:t>/parents/male-</a:t>
            </a:r>
            <a:r>
              <a:rPr lang="en-CA" dirty="0" err="1"/>
              <a:t>reproductive.html</a:t>
            </a:r>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60</a:t>
            </a:fld>
            <a:endParaRPr lang="en-US"/>
          </a:p>
        </p:txBody>
      </p:sp>
    </p:spTree>
    <p:extLst>
      <p:ext uri="{BB962C8B-B14F-4D97-AF65-F5344CB8AC3E}">
        <p14:creationId xmlns:p14="http://schemas.microsoft.com/office/powerpoint/2010/main" val="3610182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chemeClr val="bg1"/>
                </a:solidFill>
                <a:latin typeface="Arial Black" pitchFamily="34" charset="0"/>
                <a:cs typeface="Arial" charset="0"/>
              </a:rPr>
              <a:t>It is highly curable, especially when it is found early,.</a:t>
            </a:r>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61</a:t>
            </a:fld>
            <a:endParaRPr lang="en-US"/>
          </a:p>
        </p:txBody>
      </p:sp>
    </p:spTree>
    <p:extLst>
      <p:ext uri="{BB962C8B-B14F-4D97-AF65-F5344CB8AC3E}">
        <p14:creationId xmlns:p14="http://schemas.microsoft.com/office/powerpoint/2010/main" val="734331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The most common symptoms of testicular cancer include:</a:t>
            </a:r>
          </a:p>
          <a:p>
            <a:r>
              <a:rPr lang="en-CA" sz="1200" b="0" i="0" u="none" strike="noStrike" kern="1200" dirty="0">
                <a:solidFill>
                  <a:schemeClr val="tx1"/>
                </a:solidFill>
                <a:effectLst/>
                <a:latin typeface="+mn-lt"/>
                <a:ea typeface="+mn-ea"/>
                <a:cs typeface="+mn-cs"/>
              </a:rPr>
              <a:t>A lump (pea sized) or swelling in the scrotum that may or may not be painful.</a:t>
            </a:r>
          </a:p>
          <a:p>
            <a:r>
              <a:rPr lang="en-CA" sz="1200" b="0" i="0" u="none" strike="noStrike" kern="1200" dirty="0">
                <a:solidFill>
                  <a:schemeClr val="tx1"/>
                </a:solidFill>
                <a:effectLst/>
                <a:latin typeface="+mn-lt"/>
                <a:ea typeface="+mn-ea"/>
                <a:cs typeface="+mn-cs"/>
              </a:rPr>
              <a:t>A heavy feeling in the scrotum.</a:t>
            </a:r>
          </a:p>
          <a:p>
            <a:r>
              <a:rPr lang="en-CA" sz="1200" b="0" i="0" u="none" strike="noStrike" kern="1200" dirty="0">
                <a:solidFill>
                  <a:schemeClr val="tx1"/>
                </a:solidFill>
                <a:effectLst/>
                <a:latin typeface="+mn-lt"/>
                <a:ea typeface="+mn-ea"/>
                <a:cs typeface="+mn-cs"/>
              </a:rPr>
              <a:t>A dull pain or feeling of pressure in the lower belly or groin</a:t>
            </a:r>
          </a:p>
          <a:p>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62</a:t>
            </a:fld>
            <a:endParaRPr lang="en-US"/>
          </a:p>
        </p:txBody>
      </p:sp>
    </p:spTree>
    <p:extLst>
      <p:ext uri="{BB962C8B-B14F-4D97-AF65-F5344CB8AC3E}">
        <p14:creationId xmlns:p14="http://schemas.microsoft.com/office/powerpoint/2010/main" val="190838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 is short for </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Gräfenberg</a:t>
            </a:r>
            <a:r>
              <a:rPr lang="en-CA" sz="1200" b="0" i="0" u="none" strike="noStrike" kern="1200" dirty="0">
                <a:solidFill>
                  <a:schemeClr val="tx1"/>
                </a:solidFill>
                <a:effectLst/>
                <a:latin typeface="+mn-lt"/>
                <a:ea typeface="+mn-ea"/>
                <a:cs typeface="+mn-cs"/>
              </a:rPr>
              <a:t> spot</a:t>
            </a:r>
            <a:endParaRPr lang="en-CA" dirty="0"/>
          </a:p>
        </p:txBody>
      </p:sp>
      <p:sp>
        <p:nvSpPr>
          <p:cNvPr id="4" name="Slide Number Placeholder 3"/>
          <p:cNvSpPr>
            <a:spLocks noGrp="1"/>
          </p:cNvSpPr>
          <p:nvPr>
            <p:ph type="sldNum" sz="quarter" idx="5"/>
          </p:nvPr>
        </p:nvSpPr>
        <p:spPr/>
        <p:txBody>
          <a:bodyPr/>
          <a:lstStyle/>
          <a:p>
            <a:pPr>
              <a:defRPr/>
            </a:pPr>
            <a:fld id="{7B3AC4CD-655A-46FF-8CF1-638AA8C1B2A7}" type="slidenum">
              <a:rPr lang="en-US" smtClean="0"/>
              <a:pPr>
                <a:defRPr/>
              </a:pPr>
              <a:t>72</a:t>
            </a:fld>
            <a:endParaRPr lang="en-US"/>
          </a:p>
        </p:txBody>
      </p:sp>
    </p:spTree>
    <p:extLst>
      <p:ext uri="{BB962C8B-B14F-4D97-AF65-F5344CB8AC3E}">
        <p14:creationId xmlns:p14="http://schemas.microsoft.com/office/powerpoint/2010/main" val="3572120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nswer">
    <p:spTree>
      <p:nvGrpSpPr>
        <p:cNvPr id="1" name=""/>
        <p:cNvGrpSpPr/>
        <p:nvPr/>
      </p:nvGrpSpPr>
      <p:grpSpPr>
        <a:xfrm>
          <a:off x="0" y="0"/>
          <a:ext cx="0" cy="0"/>
          <a:chOff x="0" y="0"/>
          <a:chExt cx="0" cy="0"/>
        </a:xfrm>
      </p:grpSpPr>
      <p:sp>
        <p:nvSpPr>
          <p:cNvPr id="2" name="Rectangle 1"/>
          <p:cNvSpPr/>
          <p:nvPr userDrawn="1"/>
        </p:nvSpPr>
        <p:spPr>
          <a:xfrm>
            <a:off x="3429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3" name="Rectangle 2"/>
          <p:cNvSpPr/>
          <p:nvPr userDrawn="1"/>
        </p:nvSpPr>
        <p:spPr>
          <a:xfrm>
            <a:off x="4191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4" name="Rectangle 3"/>
          <p:cNvSpPr/>
          <p:nvPr userDrawn="1"/>
        </p:nvSpPr>
        <p:spPr>
          <a:xfrm>
            <a:off x="1905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5" name="Rectangle 4"/>
          <p:cNvSpPr/>
          <p:nvPr userDrawn="1"/>
        </p:nvSpPr>
        <p:spPr>
          <a:xfrm>
            <a:off x="2667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6" name="Rectangle 5"/>
          <p:cNvSpPr/>
          <p:nvPr userDrawn="1"/>
        </p:nvSpPr>
        <p:spPr>
          <a:xfrm>
            <a:off x="6477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7" name="Rectangle 6"/>
          <p:cNvSpPr/>
          <p:nvPr userDrawn="1"/>
        </p:nvSpPr>
        <p:spPr>
          <a:xfrm>
            <a:off x="7239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8" name="Rectangle 7"/>
          <p:cNvSpPr/>
          <p:nvPr userDrawn="1"/>
        </p:nvSpPr>
        <p:spPr>
          <a:xfrm>
            <a:off x="4953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9" name="Rectangle 8"/>
          <p:cNvSpPr/>
          <p:nvPr userDrawn="1"/>
        </p:nvSpPr>
        <p:spPr>
          <a:xfrm>
            <a:off x="5715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0" name="Rectangle 9"/>
          <p:cNvSpPr/>
          <p:nvPr userDrawn="1"/>
        </p:nvSpPr>
        <p:spPr>
          <a:xfrm>
            <a:off x="1143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1" name="Rectangle 10"/>
          <p:cNvSpPr/>
          <p:nvPr userDrawn="1"/>
        </p:nvSpPr>
        <p:spPr>
          <a:xfrm>
            <a:off x="1143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2" name="Rectangle 11"/>
          <p:cNvSpPr/>
          <p:nvPr userDrawn="1"/>
        </p:nvSpPr>
        <p:spPr>
          <a:xfrm>
            <a:off x="7239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3" name="Rectangle 12"/>
          <p:cNvSpPr/>
          <p:nvPr userDrawn="1"/>
        </p:nvSpPr>
        <p:spPr>
          <a:xfrm>
            <a:off x="1905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4" name="Rectangle 13"/>
          <p:cNvSpPr/>
          <p:nvPr userDrawn="1"/>
        </p:nvSpPr>
        <p:spPr>
          <a:xfrm>
            <a:off x="6477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5" name="Rectangle 14"/>
          <p:cNvSpPr/>
          <p:nvPr userDrawn="1"/>
        </p:nvSpPr>
        <p:spPr>
          <a:xfrm>
            <a:off x="2667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6" name="Rectangle 15"/>
          <p:cNvSpPr/>
          <p:nvPr userDrawn="1"/>
        </p:nvSpPr>
        <p:spPr>
          <a:xfrm>
            <a:off x="5715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7" name="Rectangle 16"/>
          <p:cNvSpPr/>
          <p:nvPr userDrawn="1"/>
        </p:nvSpPr>
        <p:spPr>
          <a:xfrm>
            <a:off x="3429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8" name="Rectangle 17"/>
          <p:cNvSpPr/>
          <p:nvPr userDrawn="1"/>
        </p:nvSpPr>
        <p:spPr>
          <a:xfrm>
            <a:off x="4953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19" name="Rectangle 18"/>
          <p:cNvSpPr/>
          <p:nvPr userDrawn="1"/>
        </p:nvSpPr>
        <p:spPr>
          <a:xfrm>
            <a:off x="4191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sz="2400"/>
          </a:p>
        </p:txBody>
      </p:sp>
      <p:sp>
        <p:nvSpPr>
          <p:cNvPr id="20" name="TextBox 19"/>
          <p:cNvSpPr txBox="1"/>
          <p:nvPr userDrawn="1"/>
        </p:nvSpPr>
        <p:spPr bwMode="auto">
          <a:xfrm>
            <a:off x="4114800" y="5575756"/>
            <a:ext cx="914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algn="ctr">
              <a:spcBef>
                <a:spcPct val="0"/>
              </a:spcBef>
              <a:buFontTx/>
              <a:buNone/>
            </a:pPr>
            <a:r>
              <a:rPr lang="en-US" sz="800" dirty="0">
                <a:solidFill>
                  <a:schemeClr val="bg1"/>
                </a:solidFill>
                <a:latin typeface="Arial Black" pitchFamily="34" charset="0"/>
                <a:cs typeface="Arial" charset="0"/>
              </a:rPr>
              <a:t>Start Timer</a:t>
            </a:r>
          </a:p>
        </p:txBody>
      </p:sp>
      <p:sp>
        <p:nvSpPr>
          <p:cNvPr id="21" name="TextBox 20">
            <a:hlinkClick r:id="" action="ppaction://hlinkshowjump?jump=nextslide"/>
          </p:cNvPr>
          <p:cNvSpPr txBox="1"/>
          <p:nvPr userDrawn="1"/>
        </p:nvSpPr>
        <p:spPr bwMode="auto">
          <a:xfrm>
            <a:off x="8099424" y="5507621"/>
            <a:ext cx="8159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algn="ctr">
              <a:spcBef>
                <a:spcPct val="0"/>
              </a:spcBef>
              <a:buFontTx/>
              <a:buNone/>
            </a:pPr>
            <a:r>
              <a:rPr lang="en-US" sz="800" dirty="0">
                <a:solidFill>
                  <a:schemeClr val="bg1"/>
                </a:solidFill>
                <a:latin typeface="Arial Black" pitchFamily="34" charset="0"/>
                <a:cs typeface="Arial" charset="0"/>
              </a:rPr>
              <a:t>GO TO</a:t>
            </a:r>
          </a:p>
          <a:p>
            <a:pPr algn="ctr">
              <a:spcBef>
                <a:spcPct val="0"/>
              </a:spcBef>
              <a:buFontTx/>
              <a:buNone/>
            </a:pPr>
            <a:r>
              <a:rPr lang="en-US" sz="800" dirty="0">
                <a:solidFill>
                  <a:schemeClr val="bg1"/>
                </a:solidFill>
                <a:latin typeface="Arial Black" pitchFamily="34" charset="0"/>
                <a:cs typeface="Arial" charset="0"/>
              </a:rPr>
              <a:t>RESPONSE</a:t>
            </a:r>
          </a:p>
        </p:txBody>
      </p:sp>
    </p:spTree>
    <p:extLst>
      <p:ext uri="{BB962C8B-B14F-4D97-AF65-F5344CB8AC3E}">
        <p14:creationId xmlns:p14="http://schemas.microsoft.com/office/powerpoint/2010/main" val="50766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xit" presetSubtype="0" fill="hold" grpId="0" nodeType="withEffect">
                                  <p:stCondLst>
                                    <p:cond delay="100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0" nodeType="withEffect">
                                  <p:stCondLst>
                                    <p:cond delay="1000"/>
                                  </p:stCondLst>
                                  <p:childTnLst>
                                    <p:set>
                                      <p:cBhvr>
                                        <p:cTn id="28" dur="1" fill="hold">
                                          <p:stCondLst>
                                            <p:cond delay="0"/>
                                          </p:stCondLst>
                                        </p:cTn>
                                        <p:tgtEl>
                                          <p:spTgt spid="12"/>
                                        </p:tgtEl>
                                        <p:attrNameLst>
                                          <p:attrName>style.visibility</p:attrName>
                                        </p:attrNameLst>
                                      </p:cBhvr>
                                      <p:to>
                                        <p:strVal val="hidden"/>
                                      </p:to>
                                    </p:set>
                                  </p:childTnLst>
                                </p:cTn>
                              </p:par>
                            </p:childTnLst>
                          </p:cTn>
                        </p:par>
                        <p:par>
                          <p:cTn id="29" fill="hold">
                            <p:stCondLst>
                              <p:cond delay="1000"/>
                            </p:stCondLst>
                            <p:childTnLst>
                              <p:par>
                                <p:cTn id="30" presetID="1" presetClass="exit" presetSubtype="0" fill="hold" grpId="0" nodeType="afterEffect">
                                  <p:stCondLst>
                                    <p:cond delay="1000"/>
                                  </p:stCondLst>
                                  <p:childTnLst>
                                    <p:set>
                                      <p:cBhvr>
                                        <p:cTn id="31" dur="1" fill="hold">
                                          <p:stCondLst>
                                            <p:cond delay="0"/>
                                          </p:stCondLst>
                                        </p:cTn>
                                        <p:tgtEl>
                                          <p:spTgt spid="13"/>
                                        </p:tgtEl>
                                        <p:attrNameLst>
                                          <p:attrName>style.visibility</p:attrName>
                                        </p:attrNameLst>
                                      </p:cBhvr>
                                      <p:to>
                                        <p:strVal val="hidden"/>
                                      </p:to>
                                    </p:set>
                                  </p:childTnLst>
                                </p:cTn>
                              </p:par>
                              <p:par>
                                <p:cTn id="32" presetID="1" presetClass="exit" presetSubtype="0" fill="hold" nodeType="withEffect">
                                  <p:stCondLst>
                                    <p:cond delay="1000"/>
                                  </p:stCondLst>
                                  <p:childTnLst>
                                    <p:set>
                                      <p:cBhvr>
                                        <p:cTn id="33" dur="1" fill="hold">
                                          <p:stCondLst>
                                            <p:cond delay="0"/>
                                          </p:stCondLst>
                                        </p:cTn>
                                        <p:tgtEl>
                                          <p:spTgt spid="14"/>
                                        </p:tgtEl>
                                        <p:attrNameLst>
                                          <p:attrName>style.visibility</p:attrName>
                                        </p:attrNameLst>
                                      </p:cBhvr>
                                      <p:to>
                                        <p:strVal val="hidden"/>
                                      </p:to>
                                    </p:set>
                                  </p:childTnLst>
                                </p:cTn>
                              </p:par>
                            </p:childTnLst>
                          </p:cTn>
                        </p:par>
                        <p:par>
                          <p:cTn id="34" fill="hold">
                            <p:stCondLst>
                              <p:cond delay="2000"/>
                            </p:stCondLst>
                            <p:childTnLst>
                              <p:par>
                                <p:cTn id="35" presetID="1" presetClass="exit" presetSubtype="0" fill="hold" grpId="0" nodeType="afterEffect">
                                  <p:stCondLst>
                                    <p:cond delay="100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nodeType="withEffect">
                                  <p:stCondLst>
                                    <p:cond delay="1000"/>
                                  </p:stCondLst>
                                  <p:childTnLst>
                                    <p:set>
                                      <p:cBhvr>
                                        <p:cTn id="38" dur="1" fill="hold">
                                          <p:stCondLst>
                                            <p:cond delay="0"/>
                                          </p:stCondLst>
                                        </p:cTn>
                                        <p:tgtEl>
                                          <p:spTgt spid="16"/>
                                        </p:tgtEl>
                                        <p:attrNameLst>
                                          <p:attrName>style.visibility</p:attrName>
                                        </p:attrNameLst>
                                      </p:cBhvr>
                                      <p:to>
                                        <p:strVal val="hidden"/>
                                      </p:to>
                                    </p:set>
                                  </p:childTnLst>
                                </p:cTn>
                              </p:par>
                            </p:childTnLst>
                          </p:cTn>
                        </p:par>
                        <p:par>
                          <p:cTn id="39" fill="hold">
                            <p:stCondLst>
                              <p:cond delay="3000"/>
                            </p:stCondLst>
                            <p:childTnLst>
                              <p:par>
                                <p:cTn id="40" presetID="1" presetClass="exit" presetSubtype="0" fill="hold" grpId="0" nodeType="afterEffect">
                                  <p:stCondLst>
                                    <p:cond delay="1000"/>
                                  </p:stCondLst>
                                  <p:childTnLst>
                                    <p:set>
                                      <p:cBhvr>
                                        <p:cTn id="41" dur="1" fill="hold">
                                          <p:stCondLst>
                                            <p:cond delay="0"/>
                                          </p:stCondLst>
                                        </p:cTn>
                                        <p:tgtEl>
                                          <p:spTgt spid="17"/>
                                        </p:tgtEl>
                                        <p:attrNameLst>
                                          <p:attrName>style.visibility</p:attrName>
                                        </p:attrNameLst>
                                      </p:cBhvr>
                                      <p:to>
                                        <p:strVal val="hidden"/>
                                      </p:to>
                                    </p:set>
                                  </p:childTnLst>
                                </p:cTn>
                              </p:par>
                              <p:par>
                                <p:cTn id="42" presetID="1" presetClass="exit" presetSubtype="0" fill="hold" nodeType="withEffect">
                                  <p:stCondLst>
                                    <p:cond delay="1000"/>
                                  </p:stCondLst>
                                  <p:childTnLst>
                                    <p:set>
                                      <p:cBhvr>
                                        <p:cTn id="43" dur="1" fill="hold">
                                          <p:stCondLst>
                                            <p:cond delay="0"/>
                                          </p:stCondLst>
                                        </p:cTn>
                                        <p:tgtEl>
                                          <p:spTgt spid="18"/>
                                        </p:tgtEl>
                                        <p:attrNameLst>
                                          <p:attrName>style.visibility</p:attrName>
                                        </p:attrNameLst>
                                      </p:cBhvr>
                                      <p:to>
                                        <p:strVal val="hidden"/>
                                      </p:to>
                                    </p:set>
                                  </p:childTnLst>
                                </p:cTn>
                              </p:par>
                            </p:childTnLst>
                          </p:cTn>
                        </p:par>
                        <p:par>
                          <p:cTn id="44" fill="hold">
                            <p:stCondLst>
                              <p:cond delay="4000"/>
                            </p:stCondLst>
                            <p:childTnLst>
                              <p:par>
                                <p:cTn id="45" presetID="10" presetClass="exit" presetSubtype="0" fill="hold" grpId="0" nodeType="afterEffect">
                                  <p:stCondLst>
                                    <p:cond delay="1000"/>
                                  </p:stCondLst>
                                  <p:childTnLst>
                                    <p:animEffect transition="out" filter="fade">
                                      <p:cBhvr>
                                        <p:cTn id="46" dur="1000"/>
                                        <p:tgtEl>
                                          <p:spTgt spid="19"/>
                                        </p:tgtEl>
                                      </p:cBhvr>
                                    </p:animEffect>
                                    <p:set>
                                      <p:cBhvr>
                                        <p:cTn id="47"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1" name="Ra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5" grpId="0" animBg="1"/>
      <p:bldP spid="15" grpId="1" animBg="1"/>
      <p:bldP spid="16" grpId="0" animBg="1"/>
      <p:bldP spid="17" grpId="0" animBg="1"/>
      <p:bldP spid="17" grpId="1" animBg="1"/>
      <p:bldP spid="18" grpId="0" animBg="1"/>
      <p:bldP spid="19" grpId="0" animBg="1"/>
      <p:bldP spid="19" grpId="1" animBg="1"/>
      <p:bldP spid="2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Ques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551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116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95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48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1.jpg"/><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slide" Target="../slides/slide12.xml"/><Relationship Id="rId5" Type="http://schemas.openxmlformats.org/officeDocument/2006/relationships/slideLayout" Target="../slideLayouts/slideLayout5.xml"/><Relationship Id="rId10" Type="http://schemas.openxmlformats.org/officeDocument/2006/relationships/audio" Target="../media/audio3.wav"/><Relationship Id="rId4" Type="http://schemas.openxmlformats.org/officeDocument/2006/relationships/slideLayout" Target="../slideLayouts/slideLayout4.xml"/><Relationship Id="rId9" Type="http://schemas.openxmlformats.org/officeDocument/2006/relationships/audio" Target="../media/audio2.bin"/><Relationship Id="rId14" Type="http://schemas.openxmlformats.org/officeDocument/2006/relationships/audio" Target="../media/audio4.bin"/></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lum/>
          </a:blip>
          <a:srcRect/>
          <a:stretch>
            <a:fillRect l="-17000" r="-17000"/>
          </a:stretch>
        </a:blipFill>
        <a:effectLst/>
      </p:bgPr>
    </p:bg>
    <p:spTree>
      <p:nvGrpSpPr>
        <p:cNvPr id="1" name=""/>
        <p:cNvGrpSpPr/>
        <p:nvPr/>
      </p:nvGrpSpPr>
      <p:grpSpPr>
        <a:xfrm>
          <a:off x="0" y="0"/>
          <a:ext cx="0" cy="0"/>
          <a:chOff x="0" y="0"/>
          <a:chExt cx="0" cy="0"/>
        </a:xfrm>
      </p:grpSpPr>
      <p:grpSp>
        <p:nvGrpSpPr>
          <p:cNvPr id="1031" name="Group 20"/>
          <p:cNvGrpSpPr>
            <a:grpSpLocks/>
          </p:cNvGrpSpPr>
          <p:nvPr userDrawn="1"/>
        </p:nvGrpSpPr>
        <p:grpSpPr bwMode="auto">
          <a:xfrm>
            <a:off x="7010400" y="6172200"/>
            <a:ext cx="1804989" cy="534988"/>
            <a:chOff x="7010399" y="6172200"/>
            <a:chExt cx="1804989" cy="534544"/>
          </a:xfrm>
        </p:grpSpPr>
        <p:sp>
          <p:nvSpPr>
            <p:cNvPr id="22" name="Text Box 63"/>
            <p:cNvSpPr txBox="1">
              <a:spLocks noChangeArrowheads="1"/>
            </p:cNvSpPr>
            <p:nvPr/>
          </p:nvSpPr>
          <p:spPr bwMode="auto">
            <a:xfrm>
              <a:off x="7467600" y="6491023"/>
              <a:ext cx="533400" cy="215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spcBef>
                  <a:spcPct val="50000"/>
                </a:spcBef>
                <a:defRPr/>
              </a:pPr>
              <a:r>
                <a:rPr lang="en-US" altLang="en-US" sz="800" b="1" dirty="0">
                  <a:solidFill>
                    <a:schemeClr val="bg1"/>
                  </a:solidFill>
                  <a:effectLst/>
                </a:rPr>
                <a:t>Cheer</a:t>
              </a:r>
            </a:p>
          </p:txBody>
        </p:sp>
        <p:sp>
          <p:nvSpPr>
            <p:cNvPr id="23" name="Text Box 64"/>
            <p:cNvSpPr txBox="1">
              <a:spLocks noChangeArrowheads="1"/>
            </p:cNvSpPr>
            <p:nvPr/>
          </p:nvSpPr>
          <p:spPr bwMode="auto">
            <a:xfrm>
              <a:off x="8229600" y="6491023"/>
              <a:ext cx="585788" cy="214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spcBef>
                  <a:spcPct val="50000"/>
                </a:spcBef>
                <a:defRPr/>
              </a:pPr>
              <a:r>
                <a:rPr lang="en-US" altLang="en-US" sz="800" b="1" dirty="0">
                  <a:solidFill>
                    <a:schemeClr val="bg1"/>
                  </a:solidFill>
                  <a:effectLst/>
                </a:rPr>
                <a:t>Silence</a:t>
              </a:r>
            </a:p>
          </p:txBody>
        </p:sp>
        <p:sp>
          <p:nvSpPr>
            <p:cNvPr id="24" name="Text Box 65"/>
            <p:cNvSpPr txBox="1">
              <a:spLocks noChangeArrowheads="1"/>
            </p:cNvSpPr>
            <p:nvPr/>
          </p:nvSpPr>
          <p:spPr bwMode="auto">
            <a:xfrm>
              <a:off x="7010399" y="6491023"/>
              <a:ext cx="541338" cy="215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spcBef>
                  <a:spcPct val="50000"/>
                </a:spcBef>
                <a:defRPr/>
              </a:pPr>
              <a:r>
                <a:rPr lang="en-US" altLang="en-US" sz="800" b="1">
                  <a:solidFill>
                    <a:schemeClr val="bg1"/>
                  </a:solidFill>
                  <a:effectLst/>
                </a:rPr>
                <a:t>Wrong</a:t>
              </a:r>
              <a:endParaRPr lang="en-US" altLang="en-US" sz="800" b="1" dirty="0">
                <a:solidFill>
                  <a:schemeClr val="bg1"/>
                </a:solidFill>
                <a:effectLst/>
              </a:endParaRPr>
            </a:p>
          </p:txBody>
        </p:sp>
        <p:sp>
          <p:nvSpPr>
            <p:cNvPr id="26" name="Text Box 69"/>
            <p:cNvSpPr txBox="1">
              <a:spLocks noChangeArrowheads="1"/>
            </p:cNvSpPr>
            <p:nvPr/>
          </p:nvSpPr>
          <p:spPr bwMode="auto">
            <a:xfrm>
              <a:off x="7885113" y="6491023"/>
              <a:ext cx="457200" cy="214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spcBef>
                  <a:spcPct val="50000"/>
                </a:spcBef>
                <a:defRPr/>
              </a:pPr>
              <a:r>
                <a:rPr lang="en-US" altLang="en-US" sz="800" b="1" dirty="0">
                  <a:solidFill>
                    <a:schemeClr val="bg1"/>
                  </a:solidFill>
                  <a:effectLst/>
                </a:rPr>
                <a:t>Boo</a:t>
              </a:r>
            </a:p>
          </p:txBody>
        </p:sp>
        <p:sp>
          <p:nvSpPr>
            <p:cNvPr id="27" name="AutoShape 60">
              <a:hlinkClick r:id="" action="ppaction://noaction" highlightClick="1">
                <a:snd r:embed="rId8" name="cheering1.wav"/>
              </a:hlinkClick>
            </p:cNvPr>
            <p:cNvSpPr>
              <a:spLocks noChangeArrowheads="1"/>
            </p:cNvSpPr>
            <p:nvPr/>
          </p:nvSpPr>
          <p:spPr bwMode="auto">
            <a:xfrm>
              <a:off x="7512050" y="6172200"/>
              <a:ext cx="365125" cy="364822"/>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defRPr/>
              </a:pPr>
              <a:endParaRPr lang="en-US" sz="2400"/>
            </a:p>
          </p:txBody>
        </p:sp>
        <p:sp>
          <p:nvSpPr>
            <p:cNvPr id="28" name="AutoShape 61">
              <a:hlinkClick r:id="" action="ppaction://noaction" highlightClick="1">
                <a:snd r:embed="rId9" name="Buzzer.wav"/>
              </a:hlinkClick>
            </p:cNvPr>
            <p:cNvSpPr>
              <a:spLocks noChangeArrowheads="1"/>
            </p:cNvSpPr>
            <p:nvPr/>
          </p:nvSpPr>
          <p:spPr bwMode="auto">
            <a:xfrm>
              <a:off x="7102475" y="6172200"/>
              <a:ext cx="365125" cy="364822"/>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defRPr/>
              </a:pPr>
              <a:endParaRPr lang="en-US" sz="2400"/>
            </a:p>
          </p:txBody>
        </p:sp>
        <p:sp>
          <p:nvSpPr>
            <p:cNvPr id="29" name="AutoShape 62">
              <a:hlinkClick r:id="" action="ppaction://noaction" highlightClick="1" endSnd="1"/>
            </p:cNvPr>
            <p:cNvSpPr>
              <a:spLocks noChangeArrowheads="1"/>
            </p:cNvSpPr>
            <p:nvPr/>
          </p:nvSpPr>
          <p:spPr bwMode="auto">
            <a:xfrm>
              <a:off x="8328025" y="6172200"/>
              <a:ext cx="365125" cy="364822"/>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defRPr/>
              </a:pPr>
              <a:endParaRPr lang="en-US" sz="2400"/>
            </a:p>
          </p:txBody>
        </p:sp>
        <p:sp>
          <p:nvSpPr>
            <p:cNvPr id="31" name="AutoShape 68">
              <a:hlinkClick r:id="" action="ppaction://noaction" highlightClick="1">
                <a:snd r:embed="rId10" name="boo3.wav"/>
              </a:hlinkClick>
            </p:cNvPr>
            <p:cNvSpPr>
              <a:spLocks noChangeArrowheads="1"/>
            </p:cNvSpPr>
            <p:nvPr/>
          </p:nvSpPr>
          <p:spPr bwMode="auto">
            <a:xfrm>
              <a:off x="7924800" y="6172200"/>
              <a:ext cx="365125" cy="364822"/>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defRPr/>
              </a:pPr>
              <a:endParaRPr lang="en-US" sz="2400"/>
            </a:p>
          </p:txBody>
        </p:sp>
      </p:grpSp>
      <p:pic>
        <p:nvPicPr>
          <p:cNvPr id="1032" name="Picture 2">
            <a:hlinkClick r:id="rId11" action="ppaction://hlinksldjump"/>
          </p:cNvPr>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4268789" y="5986465"/>
            <a:ext cx="7207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bwMode="auto">
          <a:xfrm>
            <a:off x="304800" y="5943600"/>
            <a:ext cx="2402195" cy="66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63"/>
          <p:cNvSpPr txBox="1">
            <a:spLocks noChangeArrowheads="1"/>
          </p:cNvSpPr>
          <p:nvPr userDrawn="1"/>
        </p:nvSpPr>
        <p:spPr bwMode="auto">
          <a:xfrm>
            <a:off x="6589714" y="6491288"/>
            <a:ext cx="57308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spcBef>
                <a:spcPct val="50000"/>
              </a:spcBef>
              <a:defRPr/>
            </a:pPr>
            <a:r>
              <a:rPr lang="en-US" altLang="en-US" sz="800" b="1">
                <a:solidFill>
                  <a:schemeClr val="bg1"/>
                </a:solidFill>
                <a:effectLst/>
              </a:rPr>
              <a:t>Correct</a:t>
            </a:r>
            <a:endParaRPr lang="en-US" altLang="en-US" sz="800" b="1" dirty="0">
              <a:solidFill>
                <a:schemeClr val="bg1"/>
              </a:solidFill>
              <a:effectLst/>
            </a:endParaRPr>
          </a:p>
        </p:txBody>
      </p:sp>
      <p:sp>
        <p:nvSpPr>
          <p:cNvPr id="18" name="AutoShape 60">
            <a:hlinkClick r:id="" action="ppaction://noaction" highlightClick="1">
              <a:snd r:embed="rId14" name="Ding.wav"/>
            </a:hlinkClick>
          </p:cNvPr>
          <p:cNvSpPr>
            <a:spLocks noChangeArrowheads="1"/>
          </p:cNvSpPr>
          <p:nvPr userDrawn="1"/>
        </p:nvSpPr>
        <p:spPr bwMode="auto">
          <a:xfrm>
            <a:off x="6673850" y="6172200"/>
            <a:ext cx="365125" cy="365125"/>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725" r:id="rId1"/>
    <p:sldLayoutId id="2147483719" r:id="rId2"/>
    <p:sldLayoutId id="2147483713" r:id="rId3"/>
    <p:sldLayoutId id="2147483724" r:id="rId4"/>
    <p:sldLayoutId id="2147483726" r:id="rId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902445"/>
      </p:ext>
    </p:extLst>
  </p:cSld>
  <p:clrMap bg1="lt1" tx1="dk1" bg2="lt2" tx2="dk2" accent1="accent1" accent2="accent2" accent3="accent3" accent4="accent4" accent5="accent5" accent6="accent6" hlink="hlink" folHlink="folHlink"/>
  <p:sldLayoutIdLst>
    <p:sldLayoutId id="214748372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3" Type="http://schemas.openxmlformats.org/officeDocument/2006/relationships/slide" Target="slide65.xml"/><Relationship Id="rId18" Type="http://schemas.openxmlformats.org/officeDocument/2006/relationships/slide" Target="slide57.xml"/><Relationship Id="rId26" Type="http://schemas.openxmlformats.org/officeDocument/2006/relationships/slide" Target="slide21.xml"/><Relationship Id="rId3" Type="http://schemas.openxmlformats.org/officeDocument/2006/relationships/slide" Target="slide13.xml"/><Relationship Id="rId21" Type="http://schemas.openxmlformats.org/officeDocument/2006/relationships/slide" Target="slide29.xml"/><Relationship Id="rId7" Type="http://schemas.openxmlformats.org/officeDocument/2006/relationships/slide" Target="slide63.xml"/><Relationship Id="rId12" Type="http://schemas.openxmlformats.org/officeDocument/2006/relationships/slide" Target="slide55.xml"/><Relationship Id="rId17" Type="http://schemas.openxmlformats.org/officeDocument/2006/relationships/slide" Target="slide48.xml"/><Relationship Id="rId25" Type="http://schemas.openxmlformats.org/officeDocument/2006/relationships/slide" Target="slide69.xml"/><Relationship Id="rId33" Type="http://schemas.openxmlformats.org/officeDocument/2006/relationships/slide" Target="slide23.xml"/><Relationship Id="rId2" Type="http://schemas.openxmlformats.org/officeDocument/2006/relationships/image" Target="../media/image8.jpg"/><Relationship Id="rId16" Type="http://schemas.openxmlformats.org/officeDocument/2006/relationships/slide" Target="slide37.xml"/><Relationship Id="rId20" Type="http://schemas.openxmlformats.org/officeDocument/2006/relationships/slide" Target="slide19.xml"/><Relationship Id="rId29" Type="http://schemas.openxmlformats.org/officeDocument/2006/relationships/slide" Target="slide52.xml"/><Relationship Id="rId1" Type="http://schemas.openxmlformats.org/officeDocument/2006/relationships/slideLayout" Target="../slideLayouts/slideLayout3.xml"/><Relationship Id="rId6" Type="http://schemas.openxmlformats.org/officeDocument/2006/relationships/slide" Target="slide53.xml"/><Relationship Id="rId11" Type="http://schemas.openxmlformats.org/officeDocument/2006/relationships/slide" Target="slide46.xml"/><Relationship Id="rId24" Type="http://schemas.openxmlformats.org/officeDocument/2006/relationships/slide" Target="slide59.xml"/><Relationship Id="rId32" Type="http://schemas.openxmlformats.org/officeDocument/2006/relationships/slide" Target="slide73.xml"/><Relationship Id="rId5" Type="http://schemas.openxmlformats.org/officeDocument/2006/relationships/slide" Target="slide44.xml"/><Relationship Id="rId15" Type="http://schemas.openxmlformats.org/officeDocument/2006/relationships/slide" Target="slide27.xml"/><Relationship Id="rId23" Type="http://schemas.openxmlformats.org/officeDocument/2006/relationships/slide" Target="slide50.xml"/><Relationship Id="rId28" Type="http://schemas.openxmlformats.org/officeDocument/2006/relationships/slide" Target="slide41.xml"/><Relationship Id="rId10" Type="http://schemas.openxmlformats.org/officeDocument/2006/relationships/slide" Target="slide35.xml"/><Relationship Id="rId19" Type="http://schemas.openxmlformats.org/officeDocument/2006/relationships/slide" Target="slide67.xml"/><Relationship Id="rId31" Type="http://schemas.openxmlformats.org/officeDocument/2006/relationships/slide" Target="slide71.xml"/><Relationship Id="rId4" Type="http://schemas.openxmlformats.org/officeDocument/2006/relationships/slide" Target="slide33.xml"/><Relationship Id="rId9" Type="http://schemas.openxmlformats.org/officeDocument/2006/relationships/slide" Target="slide25.xml"/><Relationship Id="rId14" Type="http://schemas.openxmlformats.org/officeDocument/2006/relationships/slide" Target="slide17.xml"/><Relationship Id="rId22" Type="http://schemas.openxmlformats.org/officeDocument/2006/relationships/slide" Target="slide39.xml"/><Relationship Id="rId27" Type="http://schemas.openxmlformats.org/officeDocument/2006/relationships/slide" Target="slide31.xml"/><Relationship Id="rId30" Type="http://schemas.openxmlformats.org/officeDocument/2006/relationships/slide" Target="slide61.xml"/><Relationship Id="rId8" Type="http://schemas.openxmlformats.org/officeDocument/2006/relationships/slide" Target="slide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mailto:info@thereddoor.ca"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DFFFF3-74C7-1D49-8FE5-D3C66E620033}"/>
              </a:ext>
            </a:extLst>
          </p:cNvPr>
          <p:cNvSpPr txBox="1"/>
          <p:nvPr/>
        </p:nvSpPr>
        <p:spPr bwMode="auto">
          <a:xfrm>
            <a:off x="274783" y="2918154"/>
            <a:ext cx="874683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These topics are sensitive to some people and the way you facilitate these presentations is important. Please ensure you are hosting these topics in a safe and considerate environment.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Remember to touch on confidentiality, and address the Duty to Report. It is important for those participating to feel this is a safe space, and be aware of what that entails.</a:t>
            </a:r>
          </a:p>
          <a:p>
            <a:pPr marL="800100" lvl="1"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5" name="TextBox 4">
            <a:extLst>
              <a:ext uri="{FF2B5EF4-FFF2-40B4-BE49-F238E27FC236}">
                <a16:creationId xmlns:a16="http://schemas.microsoft.com/office/drawing/2014/main" id="{E0EC22AC-3BC0-4E4E-9AAD-C41579D268D7}"/>
              </a:ext>
            </a:extLst>
          </p:cNvPr>
          <p:cNvSpPr txBox="1"/>
          <p:nvPr/>
        </p:nvSpPr>
        <p:spPr bwMode="auto">
          <a:xfrm>
            <a:off x="1381921" y="1994824"/>
            <a:ext cx="65325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nchorCtr="0">
            <a:spAutoFit/>
          </a:bodyPr>
          <a:lstStyle/>
          <a:p>
            <a:pPr algn="ctr"/>
            <a:r>
              <a:rPr lang="en-CA" sz="5400" dirty="0">
                <a:solidFill>
                  <a:schemeClr val="bg1"/>
                </a:solidFill>
                <a:latin typeface="Arial" panose="020B0604020202020204" pitchFamily="34" charset="0"/>
                <a:cs typeface="Arial" panose="020B0604020202020204" pitchFamily="34" charset="0"/>
              </a:rPr>
              <a:t>Notes for Facilitators</a:t>
            </a:r>
          </a:p>
        </p:txBody>
      </p:sp>
      <p:sp>
        <p:nvSpPr>
          <p:cNvPr id="6" name="TextBox 5">
            <a:extLst>
              <a:ext uri="{FF2B5EF4-FFF2-40B4-BE49-F238E27FC236}">
                <a16:creationId xmlns:a16="http://schemas.microsoft.com/office/drawing/2014/main" id="{75EDDC22-91C7-1945-930D-DCBB0520D389}"/>
              </a:ext>
            </a:extLst>
          </p:cNvPr>
          <p:cNvSpPr txBox="1"/>
          <p:nvPr/>
        </p:nvSpPr>
        <p:spPr bwMode="auto">
          <a:xfrm>
            <a:off x="2865583" y="1524000"/>
            <a:ext cx="3031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nchorCtr="0">
            <a:spAutoFit/>
          </a:bodyPr>
          <a:lstStyle/>
          <a:p>
            <a:pPr algn="ctr"/>
            <a:r>
              <a:rPr lang="en-CA" i="1" dirty="0">
                <a:solidFill>
                  <a:schemeClr val="bg1"/>
                </a:solidFill>
              </a:rPr>
              <a:t>Read before presenting</a:t>
            </a:r>
            <a:endParaRPr lang="en-CA" dirty="0">
              <a:solidFill>
                <a:schemeClr val="bg1"/>
              </a:solidFill>
            </a:endParaRPr>
          </a:p>
        </p:txBody>
      </p:sp>
      <p:pic>
        <p:nvPicPr>
          <p:cNvPr id="7" name="Picture 6">
            <a:extLst>
              <a:ext uri="{FF2B5EF4-FFF2-40B4-BE49-F238E27FC236}">
                <a16:creationId xmlns:a16="http://schemas.microsoft.com/office/drawing/2014/main" id="{C260E9AE-E910-3840-A62D-6C6C84FD85CD}"/>
              </a:ext>
            </a:extLst>
          </p:cNvPr>
          <p:cNvPicPr>
            <a:picLocks noChangeAspect="1"/>
          </p:cNvPicPr>
          <p:nvPr/>
        </p:nvPicPr>
        <p:blipFill>
          <a:blip r:embed="rId2"/>
          <a:stretch>
            <a:fillRect/>
          </a:stretch>
        </p:blipFill>
        <p:spPr>
          <a:xfrm>
            <a:off x="274783" y="0"/>
            <a:ext cx="3773004" cy="2061751"/>
          </a:xfrm>
          <a:prstGeom prst="rect">
            <a:avLst/>
          </a:prstGeom>
        </p:spPr>
      </p:pic>
    </p:spTree>
    <p:extLst>
      <p:ext uri="{BB962C8B-B14F-4D97-AF65-F5344CB8AC3E}">
        <p14:creationId xmlns:p14="http://schemas.microsoft.com/office/powerpoint/2010/main" val="378003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DFFFF3-74C7-1D49-8FE5-D3C66E620033}"/>
              </a:ext>
            </a:extLst>
          </p:cNvPr>
          <p:cNvSpPr txBox="1"/>
          <p:nvPr/>
        </p:nvSpPr>
        <p:spPr bwMode="auto">
          <a:xfrm>
            <a:off x="274783" y="2438400"/>
            <a:ext cx="874683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Set rules for the space. Ensure that those within the space are coming up with the rules to allow for buy in from the group. The following are some suggestions:</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Feel free to take a step out of the space if needed</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Feel free to pass when you do not want to or feel comfortable sharing</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Speak for your own experiences</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Take the lessons, not the details</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Be aware of you’re impact</a:t>
            </a:r>
          </a:p>
          <a:p>
            <a:pPr marL="1714500" lvl="3"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What else….</a:t>
            </a:r>
          </a:p>
          <a:p>
            <a:pPr marL="800100" lvl="1"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Frame above as example then if not covered touch on ones above not covered, aid in buy-in, especially if you are presenting to school-aged youth.</a:t>
            </a:r>
          </a:p>
        </p:txBody>
      </p:sp>
      <p:sp>
        <p:nvSpPr>
          <p:cNvPr id="5" name="TextBox 4">
            <a:extLst>
              <a:ext uri="{FF2B5EF4-FFF2-40B4-BE49-F238E27FC236}">
                <a16:creationId xmlns:a16="http://schemas.microsoft.com/office/drawing/2014/main" id="{E0EC22AC-3BC0-4E4E-9AAD-C41579D268D7}"/>
              </a:ext>
            </a:extLst>
          </p:cNvPr>
          <p:cNvSpPr txBox="1"/>
          <p:nvPr/>
        </p:nvSpPr>
        <p:spPr bwMode="auto">
          <a:xfrm>
            <a:off x="1381921" y="1480434"/>
            <a:ext cx="65325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nchorCtr="0">
            <a:spAutoFit/>
          </a:bodyPr>
          <a:lstStyle/>
          <a:p>
            <a:pPr algn="ctr"/>
            <a:r>
              <a:rPr lang="en-CA" sz="5400" dirty="0">
                <a:solidFill>
                  <a:schemeClr val="bg1"/>
                </a:solidFill>
                <a:latin typeface="Arial" panose="020B0604020202020204" pitchFamily="34" charset="0"/>
                <a:cs typeface="Arial" panose="020B0604020202020204" pitchFamily="34" charset="0"/>
              </a:rPr>
              <a:t>Notes for Facilitators</a:t>
            </a:r>
          </a:p>
        </p:txBody>
      </p:sp>
      <p:pic>
        <p:nvPicPr>
          <p:cNvPr id="2" name="Picture 1">
            <a:extLst>
              <a:ext uri="{FF2B5EF4-FFF2-40B4-BE49-F238E27FC236}">
                <a16:creationId xmlns:a16="http://schemas.microsoft.com/office/drawing/2014/main" id="{9C9229DD-681D-3B4B-A4B1-3013E1EC3954}"/>
              </a:ext>
            </a:extLst>
          </p:cNvPr>
          <p:cNvPicPr>
            <a:picLocks noChangeAspect="1"/>
          </p:cNvPicPr>
          <p:nvPr/>
        </p:nvPicPr>
        <p:blipFill>
          <a:blip r:embed="rId2"/>
          <a:stretch>
            <a:fillRect/>
          </a:stretch>
        </p:blipFill>
        <p:spPr>
          <a:xfrm>
            <a:off x="3581400" y="0"/>
            <a:ext cx="1757065" cy="1757065"/>
          </a:xfrm>
          <a:prstGeom prst="rect">
            <a:avLst/>
          </a:prstGeom>
        </p:spPr>
      </p:pic>
    </p:spTree>
    <p:extLst>
      <p:ext uri="{BB962C8B-B14F-4D97-AF65-F5344CB8AC3E}">
        <p14:creationId xmlns:p14="http://schemas.microsoft.com/office/powerpoint/2010/main" val="29873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DFFFF3-74C7-1D49-8FE5-D3C66E620033}"/>
              </a:ext>
            </a:extLst>
          </p:cNvPr>
          <p:cNvSpPr txBox="1"/>
          <p:nvPr/>
        </p:nvSpPr>
        <p:spPr bwMode="auto">
          <a:xfrm>
            <a:off x="274783" y="2361455"/>
            <a:ext cx="8746834"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marL="342900" indent="-34290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Remember that not everyone is binary, or their gender expression may not match with the stereotypical pronouns you think to use. Someone may present femme but use they/them or he/him pronouns. Please ensure you are being respectful of everyone’s pronouns, it’s better to ask than to guess incorrectly. </a:t>
            </a:r>
          </a:p>
          <a:p>
            <a:pPr marL="342900" indent="-34290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Be broad with definitions of relationships, try to refrain from binary and heteronormative language and examples. Also remember that gender identity and gender expression are different from sexual orientation.</a:t>
            </a:r>
          </a:p>
          <a:p>
            <a:pPr marL="342900" indent="-34290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Remember that some topics may bring back trauma to those in the group you are presenting, if there are 2 presenters that may aid in checking in on people who leave the room.</a:t>
            </a:r>
          </a:p>
          <a:p>
            <a:pPr marL="800100" lvl="1" indent="-34290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Starting presentation warning of content that may cause trauma to be brought back up like the example below:</a:t>
            </a:r>
          </a:p>
          <a:p>
            <a:pPr marL="1257300" lvl="2" indent="-34290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“Some topics touched on in this presentation can bring trauma back to the surface for some people. If you feel like you need to leave the area please step out.”</a:t>
            </a:r>
          </a:p>
        </p:txBody>
      </p:sp>
      <p:sp>
        <p:nvSpPr>
          <p:cNvPr id="5" name="TextBox 4">
            <a:extLst>
              <a:ext uri="{FF2B5EF4-FFF2-40B4-BE49-F238E27FC236}">
                <a16:creationId xmlns:a16="http://schemas.microsoft.com/office/drawing/2014/main" id="{E0EC22AC-3BC0-4E4E-9AAD-C41579D268D7}"/>
              </a:ext>
            </a:extLst>
          </p:cNvPr>
          <p:cNvSpPr txBox="1"/>
          <p:nvPr/>
        </p:nvSpPr>
        <p:spPr bwMode="auto">
          <a:xfrm>
            <a:off x="1381921" y="1480434"/>
            <a:ext cx="65325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nchorCtr="0">
            <a:spAutoFit/>
          </a:bodyPr>
          <a:lstStyle/>
          <a:p>
            <a:pPr algn="ctr"/>
            <a:r>
              <a:rPr lang="en-CA" sz="5400" dirty="0">
                <a:solidFill>
                  <a:schemeClr val="bg1"/>
                </a:solidFill>
                <a:latin typeface="Arial" panose="020B0604020202020204" pitchFamily="34" charset="0"/>
                <a:cs typeface="Arial" panose="020B0604020202020204" pitchFamily="34" charset="0"/>
              </a:rPr>
              <a:t>Notes for Facilitators</a:t>
            </a:r>
          </a:p>
        </p:txBody>
      </p:sp>
      <p:pic>
        <p:nvPicPr>
          <p:cNvPr id="2" name="Picture 1">
            <a:extLst>
              <a:ext uri="{FF2B5EF4-FFF2-40B4-BE49-F238E27FC236}">
                <a16:creationId xmlns:a16="http://schemas.microsoft.com/office/drawing/2014/main" id="{9C9229DD-681D-3B4B-A4B1-3013E1EC3954}"/>
              </a:ext>
            </a:extLst>
          </p:cNvPr>
          <p:cNvPicPr>
            <a:picLocks noChangeAspect="1"/>
          </p:cNvPicPr>
          <p:nvPr/>
        </p:nvPicPr>
        <p:blipFill>
          <a:blip r:embed="rId2"/>
          <a:stretch>
            <a:fillRect/>
          </a:stretch>
        </p:blipFill>
        <p:spPr>
          <a:xfrm>
            <a:off x="3581400" y="0"/>
            <a:ext cx="1757065" cy="1757065"/>
          </a:xfrm>
          <a:prstGeom prst="rect">
            <a:avLst/>
          </a:prstGeom>
        </p:spPr>
      </p:pic>
    </p:spTree>
    <p:extLst>
      <p:ext uri="{BB962C8B-B14F-4D97-AF65-F5344CB8AC3E}">
        <p14:creationId xmlns:p14="http://schemas.microsoft.com/office/powerpoint/2010/main" val="124718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lum/>
          </a:blip>
          <a:srcRect/>
          <a:stretch>
            <a:fillRect l="-17000" r="-17000"/>
          </a:stretch>
        </a:blipFill>
        <a:effectLst/>
      </p:bgPr>
    </p:bg>
    <p:spTree>
      <p:nvGrpSpPr>
        <p:cNvPr id="1" name=""/>
        <p:cNvGrpSpPr/>
        <p:nvPr/>
      </p:nvGrpSpPr>
      <p:grpSpPr>
        <a:xfrm>
          <a:off x="0" y="0"/>
          <a:ext cx="0" cy="0"/>
          <a:chOff x="0" y="0"/>
          <a:chExt cx="0" cy="0"/>
        </a:xfrm>
      </p:grpSpPr>
      <p:sp>
        <p:nvSpPr>
          <p:cNvPr id="6155" name="AutoShape 11"/>
          <p:cNvSpPr>
            <a:spLocks noChangeArrowheads="1"/>
          </p:cNvSpPr>
          <p:nvPr/>
        </p:nvSpPr>
        <p:spPr bwMode="auto">
          <a:xfrm>
            <a:off x="2" y="0"/>
            <a:ext cx="4391025" cy="6858000"/>
          </a:xfrm>
          <a:prstGeom prst="parallelogram">
            <a:avLst>
              <a:gd name="adj" fmla="val 25000"/>
            </a:avLst>
          </a:prstGeom>
          <a:gradFill rotWithShape="1">
            <a:gsLst>
              <a:gs pos="0">
                <a:schemeClr val="accent1">
                  <a:gamma/>
                  <a:shade val="46275"/>
                  <a:invGamma/>
                  <a:alpha val="0"/>
                </a:schemeClr>
              </a:gs>
              <a:gs pos="50000">
                <a:schemeClr val="bg1">
                  <a:alpha val="25000"/>
                </a:schemeClr>
              </a:gs>
              <a:gs pos="100000">
                <a:schemeClr val="accent1">
                  <a:gamma/>
                  <a:shade val="46275"/>
                  <a:invGamma/>
                  <a:alpha val="0"/>
                </a:schemeClr>
              </a:gs>
            </a:gsLst>
            <a:lin ang="5400000" scaled="1"/>
          </a:gradFill>
          <a:ln>
            <a:noFill/>
          </a:ln>
          <a:effectLst/>
          <a:extLst/>
        </p:spPr>
        <p:txBody>
          <a:bodyPr wrap="none" anchor="ctr"/>
          <a:lstStyle/>
          <a:p>
            <a:pPr algn="ctr">
              <a:defRPr/>
            </a:pPr>
            <a:endParaRPr lang="en-US" altLang="en-US" sz="6000" b="1" i="1">
              <a:solidFill>
                <a:srgbClr val="000066"/>
              </a:solidFill>
            </a:endParaRPr>
          </a:p>
        </p:txBody>
      </p:sp>
      <p:sp>
        <p:nvSpPr>
          <p:cNvPr id="6156" name="AutoShape 12"/>
          <p:cNvSpPr>
            <a:spLocks noChangeArrowheads="1"/>
          </p:cNvSpPr>
          <p:nvPr/>
        </p:nvSpPr>
        <p:spPr bwMode="auto">
          <a:xfrm>
            <a:off x="4752977" y="0"/>
            <a:ext cx="4391025" cy="6858000"/>
          </a:xfrm>
          <a:prstGeom prst="parallelogram">
            <a:avLst>
              <a:gd name="adj" fmla="val 25000"/>
            </a:avLst>
          </a:prstGeom>
          <a:gradFill rotWithShape="1">
            <a:gsLst>
              <a:gs pos="0">
                <a:schemeClr val="accent1">
                  <a:gamma/>
                  <a:shade val="46275"/>
                  <a:invGamma/>
                  <a:alpha val="0"/>
                </a:schemeClr>
              </a:gs>
              <a:gs pos="50000">
                <a:schemeClr val="bg1">
                  <a:alpha val="58000"/>
                </a:schemeClr>
              </a:gs>
              <a:gs pos="100000">
                <a:schemeClr val="accent1">
                  <a:gamma/>
                  <a:shade val="46275"/>
                  <a:invGamma/>
                  <a:alpha val="0"/>
                </a:schemeClr>
              </a:gs>
            </a:gsLst>
            <a:lin ang="5400000" scaled="1"/>
          </a:gradFill>
          <a:ln>
            <a:noFill/>
          </a:ln>
          <a:effectLst/>
          <a:extLst/>
        </p:spPr>
        <p:txBody>
          <a:bodyPr wrap="none" anchor="ctr"/>
          <a:lstStyle/>
          <a:p>
            <a:pPr algn="ctr">
              <a:defRPr/>
            </a:pPr>
            <a:endParaRPr lang="en-US" altLang="en-US" sz="6600" b="1" i="1">
              <a:solidFill>
                <a:srgbClr val="000066"/>
              </a:solidFill>
            </a:endParaRPr>
          </a:p>
        </p:txBody>
      </p:sp>
      <p:sp>
        <p:nvSpPr>
          <p:cNvPr id="6179" name="Rectangle 35"/>
          <p:cNvSpPr>
            <a:spLocks noChangeArrowheads="1"/>
          </p:cNvSpPr>
          <p:nvPr/>
        </p:nvSpPr>
        <p:spPr bwMode="auto">
          <a:xfrm>
            <a:off x="-30163" y="76200"/>
            <a:ext cx="273097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dirty="0">
                <a:solidFill>
                  <a:schemeClr val="bg1"/>
                </a:solidFill>
                <a:latin typeface="Impact" pitchFamily="34" charset="0"/>
              </a:rPr>
              <a:t>JEOPARODY     JEOPARODY     JEOPARODY     JEOPARODY     JEOPARODY     JEOPARODY     JEOPARODY     JEOPARODY JEOPARODY     JEOPARODY     JEOPARODY     JEOPARODY     JEOPARODY     JEOPARODY  JEOPARODY</a:t>
            </a:r>
          </a:p>
        </p:txBody>
      </p:sp>
      <p:sp>
        <p:nvSpPr>
          <p:cNvPr id="6180" name="Rectangle 36"/>
          <p:cNvSpPr>
            <a:spLocks noChangeArrowheads="1"/>
          </p:cNvSpPr>
          <p:nvPr/>
        </p:nvSpPr>
        <p:spPr bwMode="auto">
          <a:xfrm>
            <a:off x="-22850475" y="5257800"/>
            <a:ext cx="36109275" cy="1371600"/>
          </a:xfrm>
          <a:prstGeom prst="rect">
            <a:avLst/>
          </a:prstGeom>
          <a:gradFill rotWithShape="1">
            <a:gsLst>
              <a:gs pos="0">
                <a:srgbClr val="EDD15B">
                  <a:gamma/>
                  <a:shade val="46275"/>
                  <a:invGamma/>
                  <a:alpha val="0"/>
                </a:srgbClr>
              </a:gs>
              <a:gs pos="50000">
                <a:schemeClr val="bg1">
                  <a:alpha val="27000"/>
                </a:schemeClr>
              </a:gs>
              <a:gs pos="100000">
                <a:srgbClr val="EDD15B">
                  <a:gamma/>
                  <a:shade val="46275"/>
                  <a:invGamma/>
                  <a:alpha val="0"/>
                </a:srgbClr>
              </a:gs>
            </a:gsLst>
            <a:lin ang="5400000" scaled="1"/>
          </a:gradFill>
          <a:ln>
            <a:noFill/>
          </a:ln>
          <a:effectLst/>
          <a:extLst/>
        </p:spPr>
        <p:txBody>
          <a:bodyPr lIns="0" tIns="0" rIns="0" bIns="0" anchor="ctr"/>
          <a:lstStyle/>
          <a:p>
            <a:pPr algn="ctr">
              <a:defRPr/>
            </a:pPr>
            <a:r>
              <a:rPr lang="en-US" altLang="en-US" sz="2800" dirty="0">
                <a:solidFill>
                  <a:schemeClr val="bg1"/>
                </a:solidFill>
                <a:latin typeface="Impact" pitchFamily="34" charset="0"/>
              </a:rPr>
              <a:t>JEOPARODY     JEOPARODY     JEOPARODY     JEOPARODY     JEOPARODY     JEOPARODY     JEOPARODY     JEOPARODY JEOPARODY     JEOPARODY     JEOPARODY     JEOPARODY     JEOPARODY     JEOPARODY  JEOPARODY     JEOPARODY     JEOPARODY  JEOPARODY</a:t>
            </a:r>
          </a:p>
        </p:txBody>
      </p:sp>
      <p:pic>
        <p:nvPicPr>
          <p:cNvPr id="6164" name="Picture 2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50813" y="2152650"/>
            <a:ext cx="8915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p:cTn id="7" dur="2000" fill="hold"/>
                                        <p:tgtEl>
                                          <p:spTgt spid="6164"/>
                                        </p:tgtEl>
                                        <p:attrNameLst>
                                          <p:attrName>ppt_w</p:attrName>
                                        </p:attrNameLst>
                                      </p:cBhvr>
                                      <p:tavLst>
                                        <p:tav tm="0">
                                          <p:val>
                                            <p:fltVal val="0"/>
                                          </p:val>
                                        </p:tav>
                                        <p:tav tm="100000">
                                          <p:val>
                                            <p:strVal val="#ppt_w"/>
                                          </p:val>
                                        </p:tav>
                                      </p:tavLst>
                                    </p:anim>
                                    <p:anim calcmode="lin" valueType="num">
                                      <p:cBhvr>
                                        <p:cTn id="8" dur="2000" fill="hold"/>
                                        <p:tgtEl>
                                          <p:spTgt spid="6164"/>
                                        </p:tgtEl>
                                        <p:attrNameLst>
                                          <p:attrName>ppt_h</p:attrName>
                                        </p:attrNameLst>
                                      </p:cBhvr>
                                      <p:tavLst>
                                        <p:tav tm="0">
                                          <p:val>
                                            <p:fltVal val="0"/>
                                          </p:val>
                                        </p:tav>
                                        <p:tav tm="100000">
                                          <p:val>
                                            <p:strVal val="#ppt_h"/>
                                          </p:val>
                                        </p:tav>
                                      </p:tavLst>
                                    </p:anim>
                                    <p:animEffect transition="in" filter="fade">
                                      <p:cBhvr>
                                        <p:cTn id="9" dur="2000"/>
                                        <p:tgtEl>
                                          <p:spTgt spid="6164"/>
                                        </p:tgtEl>
                                      </p:cBhvr>
                                    </p:animEffect>
                                  </p:childTnLst>
                                </p:cTn>
                              </p:par>
                              <p:par>
                                <p:cTn id="10" presetID="22" presetClass="entr" presetSubtype="1" fill="hold" nodeType="withEffect">
                                  <p:stCondLst>
                                    <p:cond delay="3500"/>
                                  </p:stCondLst>
                                  <p:childTnLst>
                                    <p:set>
                                      <p:cBhvr>
                                        <p:cTn id="11" dur="1" fill="hold">
                                          <p:stCondLst>
                                            <p:cond delay="0"/>
                                          </p:stCondLst>
                                        </p:cTn>
                                        <p:tgtEl>
                                          <p:spTgt spid="6155">
                                            <p:bg/>
                                          </p:spTgt>
                                        </p:tgtEl>
                                        <p:attrNameLst>
                                          <p:attrName>style.visibility</p:attrName>
                                        </p:attrNameLst>
                                      </p:cBhvr>
                                      <p:to>
                                        <p:strVal val="visible"/>
                                      </p:to>
                                    </p:set>
                                    <p:animEffect transition="in" filter="wipe(up)">
                                      <p:cBhvr>
                                        <p:cTn id="12" dur="500"/>
                                        <p:tgtEl>
                                          <p:spTgt spid="6155">
                                            <p:bg/>
                                          </p:spTgt>
                                        </p:tgtEl>
                                      </p:cBhvr>
                                    </p:animEffect>
                                  </p:childTnLst>
                                </p:cTn>
                              </p:par>
                              <p:par>
                                <p:cTn id="13" presetID="22" presetClass="entr" presetSubtype="4" fill="hold" nodeType="withEffect">
                                  <p:stCondLst>
                                    <p:cond delay="3500"/>
                                  </p:stCondLst>
                                  <p:iterate type="wd">
                                    <p:tmPct val="10000"/>
                                  </p:iterate>
                                  <p:childTnLst>
                                    <p:set>
                                      <p:cBhvr>
                                        <p:cTn id="14" dur="1" fill="hold">
                                          <p:stCondLst>
                                            <p:cond delay="0"/>
                                          </p:stCondLst>
                                        </p:cTn>
                                        <p:tgtEl>
                                          <p:spTgt spid="6156">
                                            <p:bg/>
                                          </p:spTgt>
                                        </p:tgtEl>
                                        <p:attrNameLst>
                                          <p:attrName>style.visibility</p:attrName>
                                        </p:attrNameLst>
                                      </p:cBhvr>
                                      <p:to>
                                        <p:strVal val="visible"/>
                                      </p:to>
                                    </p:set>
                                    <p:animEffect transition="in" filter="wipe(down)">
                                      <p:cBhvr>
                                        <p:cTn id="15" dur="500"/>
                                        <p:tgtEl>
                                          <p:spTgt spid="6156">
                                            <p:bg/>
                                          </p:spTgt>
                                        </p:tgtEl>
                                      </p:cBhvr>
                                    </p:animEffect>
                                  </p:childTnLst>
                                </p:cTn>
                              </p:par>
                              <p:par>
                                <p:cTn id="16" presetID="22" presetClass="exit" presetSubtype="4" fill="hold" nodeType="withEffect">
                                  <p:stCondLst>
                                    <p:cond delay="8600"/>
                                  </p:stCondLst>
                                  <p:childTnLst>
                                    <p:animEffect transition="out" filter="wipe(down)">
                                      <p:cBhvr>
                                        <p:cTn id="17" dur="500"/>
                                        <p:tgtEl>
                                          <p:spTgt spid="6155">
                                            <p:bg/>
                                          </p:spTgt>
                                        </p:tgtEl>
                                      </p:cBhvr>
                                    </p:animEffect>
                                    <p:set>
                                      <p:cBhvr>
                                        <p:cTn id="18" dur="1" fill="hold">
                                          <p:stCondLst>
                                            <p:cond delay="499"/>
                                          </p:stCondLst>
                                        </p:cTn>
                                        <p:tgtEl>
                                          <p:spTgt spid="6155">
                                            <p:bg/>
                                          </p:spTgt>
                                        </p:tgtEl>
                                        <p:attrNameLst>
                                          <p:attrName>style.visibility</p:attrName>
                                        </p:attrNameLst>
                                      </p:cBhvr>
                                      <p:to>
                                        <p:strVal val="hidden"/>
                                      </p:to>
                                    </p:set>
                                  </p:childTnLst>
                                </p:cTn>
                              </p:par>
                              <p:par>
                                <p:cTn id="19" presetID="22" presetClass="exit" presetSubtype="1" fill="hold" nodeType="withEffect">
                                  <p:stCondLst>
                                    <p:cond delay="8600"/>
                                  </p:stCondLst>
                                  <p:childTnLst>
                                    <p:animEffect transition="out" filter="wipe(up)">
                                      <p:cBhvr>
                                        <p:cTn id="20" dur="500"/>
                                        <p:tgtEl>
                                          <p:spTgt spid="6156">
                                            <p:bg/>
                                          </p:spTgt>
                                        </p:tgtEl>
                                      </p:cBhvr>
                                    </p:animEffect>
                                    <p:set>
                                      <p:cBhvr>
                                        <p:cTn id="21" dur="1" fill="hold">
                                          <p:stCondLst>
                                            <p:cond delay="499"/>
                                          </p:stCondLst>
                                        </p:cTn>
                                        <p:tgtEl>
                                          <p:spTgt spid="6156">
                                            <p:bg/>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179"/>
                                        </p:tgtEl>
                                        <p:attrNameLst>
                                          <p:attrName>style.visibility</p:attrName>
                                        </p:attrNameLst>
                                      </p:cBhvr>
                                      <p:to>
                                        <p:strVal val="visible"/>
                                      </p:to>
                                    </p:set>
                                    <p:animEffect transition="in" filter="fade">
                                      <p:cBhvr>
                                        <p:cTn id="24" dur="2500"/>
                                        <p:tgtEl>
                                          <p:spTgt spid="6179"/>
                                        </p:tgtEl>
                                      </p:cBhvr>
                                    </p:animEffect>
                                  </p:childTnLst>
                                </p:cTn>
                              </p:par>
                              <p:par>
                                <p:cTn id="25" presetID="35" presetClass="path" presetSubtype="0" fill="hold" nodeType="withEffect">
                                  <p:stCondLst>
                                    <p:cond delay="0"/>
                                  </p:stCondLst>
                                  <p:childTnLst>
                                    <p:animMotion origin="layout" path="M 8.33333E-7 0.03007 L -2.49896 0.03007 " pathEditMode="fixed" rAng="0" ptsTypes="AA">
                                      <p:cBhvr>
                                        <p:cTn id="26" dur="11000" fill="hold"/>
                                        <p:tgtEl>
                                          <p:spTgt spid="6179"/>
                                        </p:tgtEl>
                                        <p:attrNameLst>
                                          <p:attrName>ppt_x</p:attrName>
                                          <p:attrName>ppt_y</p:attrName>
                                        </p:attrNameLst>
                                      </p:cBhvr>
                                      <p:rCtr x="-124948" y="0"/>
                                    </p:animMotion>
                                  </p:childTnLst>
                                </p:cTn>
                              </p:par>
                              <p:par>
                                <p:cTn id="27" presetID="10" presetClass="entr" presetSubtype="0" fill="hold" nodeType="withEffect">
                                  <p:stCondLst>
                                    <p:cond delay="0"/>
                                  </p:stCondLst>
                                  <p:childTnLst>
                                    <p:set>
                                      <p:cBhvr>
                                        <p:cTn id="28" dur="1" fill="hold">
                                          <p:stCondLst>
                                            <p:cond delay="0"/>
                                          </p:stCondLst>
                                        </p:cTn>
                                        <p:tgtEl>
                                          <p:spTgt spid="6180"/>
                                        </p:tgtEl>
                                        <p:attrNameLst>
                                          <p:attrName>style.visibility</p:attrName>
                                        </p:attrNameLst>
                                      </p:cBhvr>
                                      <p:to>
                                        <p:strVal val="visible"/>
                                      </p:to>
                                    </p:set>
                                    <p:animEffect transition="in" filter="fade">
                                      <p:cBhvr>
                                        <p:cTn id="29" dur="2500"/>
                                        <p:tgtEl>
                                          <p:spTgt spid="6180"/>
                                        </p:tgtEl>
                                      </p:cBhvr>
                                    </p:animEffect>
                                  </p:childTnLst>
                                </p:cTn>
                              </p:par>
                              <p:par>
                                <p:cTn id="30" presetID="63" presetClass="path" presetSubtype="0" fill="hold" nodeType="withEffect">
                                  <p:stCondLst>
                                    <p:cond delay="0"/>
                                  </p:stCondLst>
                                  <p:childTnLst>
                                    <p:animMotion origin="layout" path="M -0.225 -0.03098 L 2.27396 -0.03098 " pathEditMode="fixed" rAng="0" ptsTypes="AA">
                                      <p:cBhvr>
                                        <p:cTn id="31" dur="11000" fill="hold"/>
                                        <p:tgtEl>
                                          <p:spTgt spid="6180"/>
                                        </p:tgtEl>
                                        <p:attrNameLst>
                                          <p:attrName>ppt_x</p:attrName>
                                          <p:attrName>ppt_y</p:attrName>
                                        </p:attrNameLst>
                                      </p:cBhvr>
                                      <p:rCtr x="124948" y="0"/>
                                    </p:animMotion>
                                  </p:childTnLst>
                                </p:cTn>
                              </p:par>
                              <p:par>
                                <p:cTn id="32" presetID="10" presetClass="exit" presetSubtype="0" fill="hold" grpId="0" nodeType="withEffect">
                                  <p:stCondLst>
                                    <p:cond delay="9000"/>
                                  </p:stCondLst>
                                  <p:childTnLst>
                                    <p:animEffect transition="out" filter="fade">
                                      <p:cBhvr>
                                        <p:cTn id="33" dur="2000"/>
                                        <p:tgtEl>
                                          <p:spTgt spid="6179"/>
                                        </p:tgtEl>
                                      </p:cBhvr>
                                    </p:animEffect>
                                    <p:set>
                                      <p:cBhvr>
                                        <p:cTn id="34" dur="1" fill="hold">
                                          <p:stCondLst>
                                            <p:cond delay="1999"/>
                                          </p:stCondLst>
                                        </p:cTn>
                                        <p:tgtEl>
                                          <p:spTgt spid="6179"/>
                                        </p:tgtEl>
                                        <p:attrNameLst>
                                          <p:attrName>style.visibility</p:attrName>
                                        </p:attrNameLst>
                                      </p:cBhvr>
                                      <p:to>
                                        <p:strVal val="hidden"/>
                                      </p:to>
                                    </p:set>
                                  </p:childTnLst>
                                </p:cTn>
                              </p:par>
                              <p:par>
                                <p:cTn id="35" presetID="10" presetClass="exit" presetSubtype="0" fill="hold" nodeType="withEffect">
                                  <p:stCondLst>
                                    <p:cond delay="9000"/>
                                  </p:stCondLst>
                                  <p:childTnLst>
                                    <p:animEffect transition="out" filter="fade">
                                      <p:cBhvr>
                                        <p:cTn id="36" dur="2000"/>
                                        <p:tgtEl>
                                          <p:spTgt spid="6180"/>
                                        </p:tgtEl>
                                      </p:cBhvr>
                                    </p:animEffect>
                                    <p:set>
                                      <p:cBhvr>
                                        <p:cTn id="37" dur="1" fill="hold">
                                          <p:stCondLst>
                                            <p:cond delay="1999"/>
                                          </p:stCondLst>
                                        </p:cTn>
                                        <p:tgtEl>
                                          <p:spTgt spid="61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l="-17000" r="-17000"/>
          </a:stretch>
        </a:blipFill>
        <a:effectLst/>
      </p:bgPr>
    </p:bg>
    <p:spTree>
      <p:nvGrpSpPr>
        <p:cNvPr id="1" name=""/>
        <p:cNvGrpSpPr/>
        <p:nvPr/>
      </p:nvGrpSpPr>
      <p:grpSpPr>
        <a:xfrm>
          <a:off x="0" y="0"/>
          <a:ext cx="0" cy="0"/>
          <a:chOff x="0" y="0"/>
          <a:chExt cx="0" cy="0"/>
        </a:xfrm>
      </p:grpSpPr>
      <p:sp>
        <p:nvSpPr>
          <p:cNvPr id="4099" name="TextBox 1"/>
          <p:cNvSpPr txBox="1">
            <a:spLocks noChangeArrowheads="1"/>
          </p:cNvSpPr>
          <p:nvPr/>
        </p:nvSpPr>
        <p:spPr bwMode="auto">
          <a:xfrm>
            <a:off x="762002" y="1090613"/>
            <a:ext cx="7566025" cy="3877985"/>
          </a:xfrm>
          <a:prstGeom prst="rect">
            <a:avLst/>
          </a:prstGeom>
          <a:solidFill>
            <a:srgbClr val="002060">
              <a:alpha val="83000"/>
            </a:srgbClr>
          </a:solidFill>
          <a:ln w="127000">
            <a:solidFill>
              <a:schemeClr val="accent4">
                <a:shade val="50000"/>
              </a:schemeClr>
            </a:solidFill>
          </a:ln>
          <a:extLst/>
        </p:spPr>
        <p:txBody>
          <a:bodyPr lIns="91440" tIns="274320" bIns="27432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7200">
                <a:solidFill>
                  <a:schemeClr val="bg1"/>
                </a:solidFill>
                <a:latin typeface="Arial Black" pitchFamily="34" charset="0"/>
                <a:cs typeface="Arial" charset="0"/>
              </a:rPr>
              <a:t>HERE ARE TODAY’S CATEGORIES</a:t>
            </a:r>
          </a:p>
        </p:txBody>
      </p:sp>
    </p:spTree>
    <p:extLst>
      <p:ext uri="{BB962C8B-B14F-4D97-AF65-F5344CB8AC3E}">
        <p14:creationId xmlns:p14="http://schemas.microsoft.com/office/powerpoint/2010/main" val="3592836085"/>
      </p:ext>
    </p:extLst>
  </p:cSld>
  <p:clrMapOvr>
    <a:masterClrMapping/>
  </p:clrMapOvr>
  <p:transition advClick="0" advTm="0"/>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7000" r="-17000"/>
          </a:stretch>
        </a:blipFill>
        <a:effectLst/>
      </p:bgPr>
    </p:bg>
    <p:spTree>
      <p:nvGrpSpPr>
        <p:cNvPr id="1" name=""/>
        <p:cNvGrpSpPr/>
        <p:nvPr/>
      </p:nvGrpSpPr>
      <p:grpSpPr>
        <a:xfrm>
          <a:off x="0" y="0"/>
          <a:ext cx="0" cy="0"/>
          <a:chOff x="0" y="0"/>
          <a:chExt cx="0" cy="0"/>
        </a:xfrm>
      </p:grpSpPr>
      <p:sp>
        <p:nvSpPr>
          <p:cNvPr id="5122" name="TextBox 5"/>
          <p:cNvSpPr txBox="1">
            <a:spLocks noChangeArrowheads="1"/>
          </p:cNvSpPr>
          <p:nvPr/>
        </p:nvSpPr>
        <p:spPr bwMode="auto">
          <a:xfrm>
            <a:off x="838202" y="1914944"/>
            <a:ext cx="756602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600" dirty="0">
                <a:solidFill>
                  <a:schemeClr val="bg1"/>
                </a:solidFill>
                <a:latin typeface="Arial Black" pitchFamily="34" charset="0"/>
                <a:cs typeface="Arial" charset="0"/>
              </a:rPr>
              <a:t>Sexual Orientations </a:t>
            </a: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1600200" y="2667000"/>
            <a:ext cx="6172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algn="ctr">
              <a:spcBef>
                <a:spcPct val="0"/>
              </a:spcBef>
              <a:buFontTx/>
              <a:buNone/>
            </a:pPr>
            <a:r>
              <a:rPr lang="en-US" sz="6000" dirty="0">
                <a:solidFill>
                  <a:schemeClr val="bg1"/>
                </a:solidFill>
                <a:latin typeface="Arial Black" pitchFamily="34" charset="0"/>
                <a:cs typeface="Arial" charset="0"/>
              </a:rPr>
              <a:t>Relationships</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838202" y="1407113"/>
            <a:ext cx="756602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600" dirty="0">
                <a:solidFill>
                  <a:schemeClr val="bg1"/>
                </a:solidFill>
                <a:latin typeface="Arial Black" pitchFamily="34" charset="0"/>
                <a:cs typeface="Arial" charset="0"/>
              </a:rPr>
              <a:t>Sexually Transmitted Infections</a:t>
            </a: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838200" y="1981200"/>
            <a:ext cx="756602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en-US" sz="6600" dirty="0">
                <a:solidFill>
                  <a:schemeClr val="bg1"/>
                </a:solidFill>
                <a:latin typeface="Arial Black" pitchFamily="34" charset="0"/>
                <a:cs typeface="Arial" charset="0"/>
              </a:rPr>
              <a:t>Gender Identities</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838202" y="2422775"/>
            <a:ext cx="75660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600" dirty="0">
                <a:solidFill>
                  <a:schemeClr val="bg1"/>
                </a:solidFill>
                <a:latin typeface="Arial Black" pitchFamily="34" charset="0"/>
                <a:cs typeface="Arial" charset="0"/>
              </a:rPr>
              <a:t>Penises</a:t>
            </a: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838202" y="2422775"/>
            <a:ext cx="75660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600" dirty="0">
                <a:solidFill>
                  <a:schemeClr val="bg1"/>
                </a:solidFill>
                <a:latin typeface="Arial Black" pitchFamily="34" charset="0"/>
                <a:cs typeface="Arial" charset="0"/>
              </a:rPr>
              <a:t>Vaginas</a:t>
            </a: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7000" r="-17000"/>
          </a:stretch>
        </a:blipFill>
        <a:effectLst/>
      </p:bgPr>
    </p:bg>
    <p:spTree>
      <p:nvGrpSpPr>
        <p:cNvPr id="1" name=""/>
        <p:cNvGrpSpPr/>
        <p:nvPr/>
      </p:nvGrpSpPr>
      <p:grpSpPr>
        <a:xfrm>
          <a:off x="0" y="0"/>
          <a:ext cx="0" cy="0"/>
          <a:chOff x="0" y="0"/>
          <a:chExt cx="0" cy="0"/>
        </a:xfrm>
      </p:grpSpPr>
      <p:sp>
        <p:nvSpPr>
          <p:cNvPr id="11266" name="Text Box 42"/>
          <p:cNvSpPr txBox="1">
            <a:spLocks noChangeArrowheads="1"/>
          </p:cNvSpPr>
          <p:nvPr/>
        </p:nvSpPr>
        <p:spPr bwMode="auto">
          <a:xfrm>
            <a:off x="701675" y="16097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3" action="ppaction://hlinksldjump"/>
              </a:rPr>
              <a:t>$100</a:t>
            </a:r>
            <a:endParaRPr lang="en-US" altLang="en-US" sz="2800" b="1" dirty="0">
              <a:solidFill>
                <a:srgbClr val="000000"/>
              </a:solidFill>
              <a:latin typeface="Impact" pitchFamily="34" charset="0"/>
            </a:endParaRPr>
          </a:p>
        </p:txBody>
      </p:sp>
      <p:sp>
        <p:nvSpPr>
          <p:cNvPr id="11268" name="Text Box 53"/>
          <p:cNvSpPr txBox="1">
            <a:spLocks noChangeArrowheads="1"/>
          </p:cNvSpPr>
          <p:nvPr/>
        </p:nvSpPr>
        <p:spPr bwMode="auto">
          <a:xfrm>
            <a:off x="3316290" y="16097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4" action="ppaction://hlinksldjump"/>
              </a:rPr>
              <a:t>$100</a:t>
            </a:r>
            <a:endParaRPr lang="en-US" altLang="en-US" sz="2800" b="1" dirty="0">
              <a:solidFill>
                <a:srgbClr val="000000"/>
              </a:solidFill>
              <a:latin typeface="Impact" pitchFamily="34" charset="0"/>
            </a:endParaRPr>
          </a:p>
        </p:txBody>
      </p:sp>
      <p:sp>
        <p:nvSpPr>
          <p:cNvPr id="11269" name="Text Box 58"/>
          <p:cNvSpPr txBox="1">
            <a:spLocks noChangeArrowheads="1"/>
          </p:cNvSpPr>
          <p:nvPr/>
        </p:nvSpPr>
        <p:spPr bwMode="auto">
          <a:xfrm>
            <a:off x="4648202" y="16097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5" action="ppaction://hlinksldjump"/>
              </a:rPr>
              <a:t>$100</a:t>
            </a:r>
            <a:endParaRPr lang="en-US" altLang="en-US" sz="2800" b="1">
              <a:solidFill>
                <a:srgbClr val="000000"/>
              </a:solidFill>
              <a:latin typeface="Impact" pitchFamily="34" charset="0"/>
            </a:endParaRPr>
          </a:p>
        </p:txBody>
      </p:sp>
      <p:sp>
        <p:nvSpPr>
          <p:cNvPr id="11270" name="Text Box 63"/>
          <p:cNvSpPr txBox="1">
            <a:spLocks noChangeArrowheads="1"/>
          </p:cNvSpPr>
          <p:nvPr/>
        </p:nvSpPr>
        <p:spPr bwMode="auto">
          <a:xfrm>
            <a:off x="5943602" y="16097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6" action="ppaction://hlinksldjump"/>
              </a:rPr>
              <a:t>$100</a:t>
            </a:r>
            <a:endParaRPr lang="en-US" altLang="en-US" sz="2800" b="1">
              <a:solidFill>
                <a:srgbClr val="000000"/>
              </a:solidFill>
              <a:latin typeface="Impact" pitchFamily="34" charset="0"/>
            </a:endParaRPr>
          </a:p>
        </p:txBody>
      </p:sp>
      <p:sp>
        <p:nvSpPr>
          <p:cNvPr id="11271" name="Text Box 69"/>
          <p:cNvSpPr txBox="1">
            <a:spLocks noChangeArrowheads="1"/>
          </p:cNvSpPr>
          <p:nvPr/>
        </p:nvSpPr>
        <p:spPr bwMode="auto">
          <a:xfrm>
            <a:off x="7315200" y="16097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7" action="ppaction://hlinksldjump"/>
              </a:rPr>
              <a:t>$100</a:t>
            </a:r>
            <a:endParaRPr lang="en-US" altLang="en-US" sz="2800" b="1" dirty="0">
              <a:solidFill>
                <a:srgbClr val="000000"/>
              </a:solidFill>
              <a:latin typeface="Impact" pitchFamily="34" charset="0"/>
            </a:endParaRPr>
          </a:p>
        </p:txBody>
      </p:sp>
      <p:sp>
        <p:nvSpPr>
          <p:cNvPr id="11272" name="Text Box 43"/>
          <p:cNvSpPr txBox="1">
            <a:spLocks noChangeArrowheads="1"/>
          </p:cNvSpPr>
          <p:nvPr/>
        </p:nvSpPr>
        <p:spPr bwMode="auto">
          <a:xfrm>
            <a:off x="701675"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8" action="ppaction://hlinksldjump"/>
              </a:rPr>
              <a:t>$200</a:t>
            </a:r>
            <a:endParaRPr lang="en-US" altLang="en-US" sz="2800" b="1">
              <a:solidFill>
                <a:srgbClr val="000000"/>
              </a:solidFill>
              <a:latin typeface="Impact" pitchFamily="34" charset="0"/>
            </a:endParaRPr>
          </a:p>
        </p:txBody>
      </p:sp>
      <p:sp>
        <p:nvSpPr>
          <p:cNvPr id="11273" name="Text Box 49"/>
          <p:cNvSpPr txBox="1">
            <a:spLocks noChangeArrowheads="1"/>
          </p:cNvSpPr>
          <p:nvPr/>
        </p:nvSpPr>
        <p:spPr bwMode="auto">
          <a:xfrm>
            <a:off x="2035177"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9" action="ppaction://hlinksldjump"/>
              </a:rPr>
              <a:t>$200</a:t>
            </a:r>
            <a:endParaRPr lang="en-US" altLang="en-US" sz="2800" b="1" dirty="0">
              <a:solidFill>
                <a:srgbClr val="000000"/>
              </a:solidFill>
              <a:latin typeface="Impact" pitchFamily="34" charset="0"/>
            </a:endParaRPr>
          </a:p>
        </p:txBody>
      </p:sp>
      <p:sp>
        <p:nvSpPr>
          <p:cNvPr id="11274" name="Text Box 54"/>
          <p:cNvSpPr txBox="1">
            <a:spLocks noChangeArrowheads="1"/>
          </p:cNvSpPr>
          <p:nvPr/>
        </p:nvSpPr>
        <p:spPr bwMode="auto">
          <a:xfrm>
            <a:off x="3317877"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0" action="ppaction://hlinksldjump"/>
              </a:rPr>
              <a:t>$200</a:t>
            </a:r>
            <a:endParaRPr lang="en-US" altLang="en-US" sz="2800" b="1">
              <a:solidFill>
                <a:srgbClr val="000000"/>
              </a:solidFill>
              <a:latin typeface="Impact" pitchFamily="34" charset="0"/>
            </a:endParaRPr>
          </a:p>
        </p:txBody>
      </p:sp>
      <p:sp>
        <p:nvSpPr>
          <p:cNvPr id="11275" name="Text Box 59"/>
          <p:cNvSpPr txBox="1">
            <a:spLocks noChangeArrowheads="1"/>
          </p:cNvSpPr>
          <p:nvPr/>
        </p:nvSpPr>
        <p:spPr bwMode="auto">
          <a:xfrm>
            <a:off x="4648202"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1" action="ppaction://hlinksldjump"/>
              </a:rPr>
              <a:t>$200</a:t>
            </a:r>
            <a:endParaRPr lang="en-US" altLang="en-US" sz="2800" b="1">
              <a:solidFill>
                <a:srgbClr val="000000"/>
              </a:solidFill>
              <a:latin typeface="Impact" pitchFamily="34" charset="0"/>
            </a:endParaRPr>
          </a:p>
        </p:txBody>
      </p:sp>
      <p:sp>
        <p:nvSpPr>
          <p:cNvPr id="11276" name="Text Box 64"/>
          <p:cNvSpPr txBox="1">
            <a:spLocks noChangeArrowheads="1"/>
          </p:cNvSpPr>
          <p:nvPr/>
        </p:nvSpPr>
        <p:spPr bwMode="auto">
          <a:xfrm>
            <a:off x="5943602"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2" action="ppaction://hlinksldjump"/>
              </a:rPr>
              <a:t>$200</a:t>
            </a:r>
            <a:endParaRPr lang="en-US" altLang="en-US" sz="2800" b="1">
              <a:solidFill>
                <a:srgbClr val="000000"/>
              </a:solidFill>
              <a:latin typeface="Impact" pitchFamily="34" charset="0"/>
            </a:endParaRPr>
          </a:p>
        </p:txBody>
      </p:sp>
      <p:sp>
        <p:nvSpPr>
          <p:cNvPr id="11277" name="Text Box 70"/>
          <p:cNvSpPr txBox="1">
            <a:spLocks noChangeArrowheads="1"/>
          </p:cNvSpPr>
          <p:nvPr/>
        </p:nvSpPr>
        <p:spPr bwMode="auto">
          <a:xfrm>
            <a:off x="7315200" y="244792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13" action="ppaction://hlinksldjump"/>
              </a:rPr>
              <a:t>$200</a:t>
            </a:r>
            <a:endParaRPr lang="en-US" altLang="en-US" sz="2800" b="1" dirty="0">
              <a:solidFill>
                <a:srgbClr val="000000"/>
              </a:solidFill>
              <a:latin typeface="Impact" pitchFamily="34" charset="0"/>
            </a:endParaRPr>
          </a:p>
        </p:txBody>
      </p:sp>
      <p:sp>
        <p:nvSpPr>
          <p:cNvPr id="11278" name="Text Box 44"/>
          <p:cNvSpPr txBox="1">
            <a:spLocks noChangeArrowheads="1"/>
          </p:cNvSpPr>
          <p:nvPr/>
        </p:nvSpPr>
        <p:spPr bwMode="auto">
          <a:xfrm>
            <a:off x="701675" y="321627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4" action="ppaction://hlinksldjump"/>
              </a:rPr>
              <a:t>$300</a:t>
            </a:r>
            <a:endParaRPr lang="en-US" altLang="en-US" sz="2800" b="1">
              <a:solidFill>
                <a:srgbClr val="000000"/>
              </a:solidFill>
              <a:latin typeface="Impact" pitchFamily="34" charset="0"/>
            </a:endParaRPr>
          </a:p>
        </p:txBody>
      </p:sp>
      <p:sp>
        <p:nvSpPr>
          <p:cNvPr id="11279" name="Text Box 50"/>
          <p:cNvSpPr txBox="1">
            <a:spLocks noChangeArrowheads="1"/>
          </p:cNvSpPr>
          <p:nvPr/>
        </p:nvSpPr>
        <p:spPr bwMode="auto">
          <a:xfrm>
            <a:off x="2035177" y="32131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5" action="ppaction://hlinksldjump"/>
              </a:rPr>
              <a:t>$300</a:t>
            </a:r>
            <a:endParaRPr lang="en-US" altLang="en-US" sz="2800" b="1">
              <a:solidFill>
                <a:srgbClr val="000000"/>
              </a:solidFill>
              <a:latin typeface="Impact" pitchFamily="34" charset="0"/>
            </a:endParaRPr>
          </a:p>
        </p:txBody>
      </p:sp>
      <p:sp>
        <p:nvSpPr>
          <p:cNvPr id="11280" name="Text Box 55"/>
          <p:cNvSpPr txBox="1">
            <a:spLocks noChangeArrowheads="1"/>
          </p:cNvSpPr>
          <p:nvPr/>
        </p:nvSpPr>
        <p:spPr bwMode="auto">
          <a:xfrm>
            <a:off x="3317877" y="32004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6" action="ppaction://hlinksldjump"/>
              </a:rPr>
              <a:t>$300</a:t>
            </a:r>
            <a:endParaRPr lang="en-US" altLang="en-US" sz="2800" b="1">
              <a:solidFill>
                <a:srgbClr val="000000"/>
              </a:solidFill>
              <a:latin typeface="Impact" pitchFamily="34" charset="0"/>
            </a:endParaRPr>
          </a:p>
        </p:txBody>
      </p:sp>
      <p:sp>
        <p:nvSpPr>
          <p:cNvPr id="11281" name="Text Box 60"/>
          <p:cNvSpPr txBox="1">
            <a:spLocks noChangeArrowheads="1"/>
          </p:cNvSpPr>
          <p:nvPr/>
        </p:nvSpPr>
        <p:spPr bwMode="auto">
          <a:xfrm>
            <a:off x="4648202" y="32131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7" action="ppaction://hlinksldjump"/>
              </a:rPr>
              <a:t>$300</a:t>
            </a:r>
            <a:endParaRPr lang="en-US" altLang="en-US" sz="2800" b="1">
              <a:solidFill>
                <a:srgbClr val="000000"/>
              </a:solidFill>
              <a:latin typeface="Impact" pitchFamily="34" charset="0"/>
            </a:endParaRPr>
          </a:p>
        </p:txBody>
      </p:sp>
      <p:sp>
        <p:nvSpPr>
          <p:cNvPr id="11282" name="Text Box 65"/>
          <p:cNvSpPr txBox="1">
            <a:spLocks noChangeArrowheads="1"/>
          </p:cNvSpPr>
          <p:nvPr/>
        </p:nvSpPr>
        <p:spPr bwMode="auto">
          <a:xfrm>
            <a:off x="5943602" y="32131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8" action="ppaction://hlinksldjump"/>
              </a:rPr>
              <a:t>$300</a:t>
            </a:r>
            <a:endParaRPr lang="en-US" altLang="en-US" sz="2800" b="1">
              <a:solidFill>
                <a:srgbClr val="000000"/>
              </a:solidFill>
              <a:latin typeface="Impact" pitchFamily="34" charset="0"/>
            </a:endParaRPr>
          </a:p>
        </p:txBody>
      </p:sp>
      <p:sp>
        <p:nvSpPr>
          <p:cNvPr id="11283" name="Text Box 71"/>
          <p:cNvSpPr txBox="1">
            <a:spLocks noChangeArrowheads="1"/>
          </p:cNvSpPr>
          <p:nvPr/>
        </p:nvSpPr>
        <p:spPr bwMode="auto">
          <a:xfrm>
            <a:off x="7315200" y="32131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19" action="ppaction://hlinksldjump"/>
              </a:rPr>
              <a:t>$300</a:t>
            </a:r>
            <a:endParaRPr lang="en-US" altLang="en-US" sz="2800" b="1">
              <a:solidFill>
                <a:srgbClr val="000000"/>
              </a:solidFill>
              <a:latin typeface="Impact" pitchFamily="34" charset="0"/>
            </a:endParaRPr>
          </a:p>
        </p:txBody>
      </p:sp>
      <p:sp>
        <p:nvSpPr>
          <p:cNvPr id="11284" name="Text Box 45"/>
          <p:cNvSpPr txBox="1">
            <a:spLocks noChangeArrowheads="1"/>
          </p:cNvSpPr>
          <p:nvPr/>
        </p:nvSpPr>
        <p:spPr bwMode="auto">
          <a:xfrm>
            <a:off x="701675" y="4048125"/>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0" action="ppaction://hlinksldjump"/>
              </a:rPr>
              <a:t>$400</a:t>
            </a:r>
            <a:endParaRPr lang="en-US" altLang="en-US" sz="2800" b="1">
              <a:solidFill>
                <a:srgbClr val="000000"/>
              </a:solidFill>
              <a:latin typeface="Impact" pitchFamily="34" charset="0"/>
            </a:endParaRPr>
          </a:p>
        </p:txBody>
      </p:sp>
      <p:sp>
        <p:nvSpPr>
          <p:cNvPr id="11285" name="Text Box 51"/>
          <p:cNvSpPr txBox="1">
            <a:spLocks noChangeArrowheads="1"/>
          </p:cNvSpPr>
          <p:nvPr/>
        </p:nvSpPr>
        <p:spPr bwMode="auto">
          <a:xfrm>
            <a:off x="2035177" y="4044950"/>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1" action="ppaction://hlinksldjump"/>
              </a:rPr>
              <a:t>$400</a:t>
            </a:r>
            <a:endParaRPr lang="en-US" altLang="en-US" sz="2800" b="1">
              <a:solidFill>
                <a:srgbClr val="000000"/>
              </a:solidFill>
              <a:latin typeface="Impact" pitchFamily="34" charset="0"/>
            </a:endParaRPr>
          </a:p>
        </p:txBody>
      </p:sp>
      <p:sp>
        <p:nvSpPr>
          <p:cNvPr id="11286" name="Text Box 56"/>
          <p:cNvSpPr txBox="1">
            <a:spLocks noChangeArrowheads="1"/>
          </p:cNvSpPr>
          <p:nvPr/>
        </p:nvSpPr>
        <p:spPr bwMode="auto">
          <a:xfrm>
            <a:off x="3317877" y="4044950"/>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2" action="ppaction://hlinksldjump"/>
              </a:rPr>
              <a:t>$400</a:t>
            </a:r>
            <a:endParaRPr lang="en-US" altLang="en-US" sz="2800" b="1">
              <a:solidFill>
                <a:srgbClr val="000000"/>
              </a:solidFill>
              <a:latin typeface="Impact" pitchFamily="34" charset="0"/>
            </a:endParaRPr>
          </a:p>
        </p:txBody>
      </p:sp>
      <p:sp>
        <p:nvSpPr>
          <p:cNvPr id="11287" name="Text Box 61"/>
          <p:cNvSpPr txBox="1">
            <a:spLocks noChangeArrowheads="1"/>
          </p:cNvSpPr>
          <p:nvPr/>
        </p:nvSpPr>
        <p:spPr bwMode="auto">
          <a:xfrm>
            <a:off x="4648202" y="4044950"/>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3" action="ppaction://hlinksldjump"/>
              </a:rPr>
              <a:t>$400</a:t>
            </a:r>
            <a:endParaRPr lang="en-US" altLang="en-US" sz="2800" b="1">
              <a:solidFill>
                <a:srgbClr val="000000"/>
              </a:solidFill>
              <a:latin typeface="Impact" pitchFamily="34" charset="0"/>
            </a:endParaRPr>
          </a:p>
        </p:txBody>
      </p:sp>
      <p:sp>
        <p:nvSpPr>
          <p:cNvPr id="11288" name="Text Box 66"/>
          <p:cNvSpPr txBox="1">
            <a:spLocks noChangeArrowheads="1"/>
          </p:cNvSpPr>
          <p:nvPr/>
        </p:nvSpPr>
        <p:spPr bwMode="auto">
          <a:xfrm>
            <a:off x="5943602" y="4044950"/>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4" action="ppaction://hlinksldjump"/>
              </a:rPr>
              <a:t>$400</a:t>
            </a:r>
            <a:endParaRPr lang="en-US" altLang="en-US" sz="2800" b="1">
              <a:solidFill>
                <a:srgbClr val="000000"/>
              </a:solidFill>
              <a:latin typeface="Impact" pitchFamily="34" charset="0"/>
            </a:endParaRPr>
          </a:p>
        </p:txBody>
      </p:sp>
      <p:sp>
        <p:nvSpPr>
          <p:cNvPr id="11289" name="Text Box 72"/>
          <p:cNvSpPr txBox="1">
            <a:spLocks noChangeArrowheads="1"/>
          </p:cNvSpPr>
          <p:nvPr/>
        </p:nvSpPr>
        <p:spPr bwMode="auto">
          <a:xfrm>
            <a:off x="7315200" y="4044950"/>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5" action="ppaction://hlinksldjump"/>
              </a:rPr>
              <a:t>$400</a:t>
            </a:r>
            <a:endParaRPr lang="en-US" altLang="en-US" sz="2800" b="1">
              <a:solidFill>
                <a:srgbClr val="000000"/>
              </a:solidFill>
              <a:latin typeface="Impact" pitchFamily="34" charset="0"/>
            </a:endParaRPr>
          </a:p>
        </p:txBody>
      </p:sp>
      <p:sp>
        <p:nvSpPr>
          <p:cNvPr id="11290" name="Text Box 46"/>
          <p:cNvSpPr txBox="1">
            <a:spLocks noChangeArrowheads="1"/>
          </p:cNvSpPr>
          <p:nvPr/>
        </p:nvSpPr>
        <p:spPr bwMode="auto">
          <a:xfrm>
            <a:off x="701675" y="4803777"/>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6" action="ppaction://hlinksldjump"/>
              </a:rPr>
              <a:t>$500</a:t>
            </a:r>
            <a:endParaRPr lang="en-US" altLang="en-US" sz="2800" b="1">
              <a:solidFill>
                <a:srgbClr val="000000"/>
              </a:solidFill>
              <a:latin typeface="Impact" pitchFamily="34" charset="0"/>
            </a:endParaRPr>
          </a:p>
        </p:txBody>
      </p:sp>
      <p:sp>
        <p:nvSpPr>
          <p:cNvPr id="11291" name="Text Box 52"/>
          <p:cNvSpPr txBox="1">
            <a:spLocks noChangeArrowheads="1"/>
          </p:cNvSpPr>
          <p:nvPr/>
        </p:nvSpPr>
        <p:spPr bwMode="auto">
          <a:xfrm>
            <a:off x="2035177" y="48006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7" action="ppaction://hlinksldjump"/>
              </a:rPr>
              <a:t>$500</a:t>
            </a:r>
            <a:endParaRPr lang="en-US" altLang="en-US" sz="2800" b="1">
              <a:solidFill>
                <a:srgbClr val="000000"/>
              </a:solidFill>
              <a:latin typeface="Impact" pitchFamily="34" charset="0"/>
            </a:endParaRPr>
          </a:p>
        </p:txBody>
      </p:sp>
      <p:sp>
        <p:nvSpPr>
          <p:cNvPr id="11292" name="Text Box 57"/>
          <p:cNvSpPr txBox="1">
            <a:spLocks noChangeArrowheads="1"/>
          </p:cNvSpPr>
          <p:nvPr/>
        </p:nvSpPr>
        <p:spPr bwMode="auto">
          <a:xfrm>
            <a:off x="3317877" y="48006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28" action="ppaction://hlinksldjump"/>
              </a:rPr>
              <a:t>$500</a:t>
            </a:r>
            <a:endParaRPr lang="en-US" altLang="en-US" sz="2800" b="1">
              <a:solidFill>
                <a:srgbClr val="000000"/>
              </a:solidFill>
              <a:latin typeface="Impact" pitchFamily="34" charset="0"/>
            </a:endParaRPr>
          </a:p>
        </p:txBody>
      </p:sp>
      <p:sp>
        <p:nvSpPr>
          <p:cNvPr id="11293" name="Text Box 62"/>
          <p:cNvSpPr txBox="1">
            <a:spLocks noChangeArrowheads="1"/>
          </p:cNvSpPr>
          <p:nvPr/>
        </p:nvSpPr>
        <p:spPr bwMode="auto">
          <a:xfrm>
            <a:off x="4648202" y="48006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29" action="ppaction://hlinksldjump"/>
              </a:rPr>
              <a:t>$500</a:t>
            </a:r>
            <a:endParaRPr lang="en-US" altLang="en-US" sz="2800" b="1" dirty="0">
              <a:solidFill>
                <a:srgbClr val="000000"/>
              </a:solidFill>
              <a:latin typeface="Impact" pitchFamily="34" charset="0"/>
            </a:endParaRPr>
          </a:p>
        </p:txBody>
      </p:sp>
      <p:sp>
        <p:nvSpPr>
          <p:cNvPr id="11294" name="Text Box 67"/>
          <p:cNvSpPr txBox="1">
            <a:spLocks noChangeArrowheads="1"/>
          </p:cNvSpPr>
          <p:nvPr/>
        </p:nvSpPr>
        <p:spPr bwMode="auto">
          <a:xfrm>
            <a:off x="5943602" y="48006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30" action="ppaction://hlinksldjump"/>
              </a:rPr>
              <a:t>$500</a:t>
            </a:r>
            <a:endParaRPr lang="en-US" altLang="en-US" sz="2800" b="1" dirty="0">
              <a:solidFill>
                <a:srgbClr val="000000"/>
              </a:solidFill>
              <a:latin typeface="Impact" pitchFamily="34" charset="0"/>
            </a:endParaRPr>
          </a:p>
        </p:txBody>
      </p:sp>
      <p:sp>
        <p:nvSpPr>
          <p:cNvPr id="11295" name="Text Box 73"/>
          <p:cNvSpPr txBox="1">
            <a:spLocks noChangeArrowheads="1"/>
          </p:cNvSpPr>
          <p:nvPr/>
        </p:nvSpPr>
        <p:spPr bwMode="auto">
          <a:xfrm>
            <a:off x="7315200" y="48006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a:solidFill>
                  <a:srgbClr val="000000"/>
                </a:solidFill>
                <a:latin typeface="Impact" pitchFamily="34" charset="0"/>
                <a:hlinkClick r:id="rId31" action="ppaction://hlinksldjump"/>
              </a:rPr>
              <a:t>$500</a:t>
            </a:r>
            <a:endParaRPr lang="en-US" altLang="en-US" sz="2800" b="1">
              <a:solidFill>
                <a:srgbClr val="000000"/>
              </a:solidFill>
              <a:latin typeface="Impact" pitchFamily="34" charset="0"/>
            </a:endParaRPr>
          </a:p>
        </p:txBody>
      </p:sp>
      <p:sp>
        <p:nvSpPr>
          <p:cNvPr id="3" name="TextBox 2"/>
          <p:cNvSpPr txBox="1"/>
          <p:nvPr/>
        </p:nvSpPr>
        <p:spPr>
          <a:xfrm>
            <a:off x="669923" y="778022"/>
            <a:ext cx="1235077" cy="461665"/>
          </a:xfrm>
          <a:prstGeom prst="rect">
            <a:avLst/>
          </a:prstGeom>
          <a:noFill/>
        </p:spPr>
        <p:txBody>
          <a:bodyPr wrap="square" anchor="ctr" anchorCtr="0">
            <a:spAutoFit/>
          </a:bodyPr>
          <a:lstStyle/>
          <a:p>
            <a:pPr algn="ctr"/>
            <a:r>
              <a:rPr lang="en-US" altLang="en-US" sz="1200" dirty="0">
                <a:solidFill>
                  <a:schemeClr val="bg1"/>
                </a:solidFill>
                <a:latin typeface="Arial Black" pitchFamily="34" charset="0"/>
                <a:cs typeface="Arial" charset="0"/>
              </a:rPr>
              <a:t>Sexual Orientations</a:t>
            </a:r>
          </a:p>
        </p:txBody>
      </p:sp>
      <p:sp>
        <p:nvSpPr>
          <p:cNvPr id="49" name="TextBox 48"/>
          <p:cNvSpPr txBox="1"/>
          <p:nvPr/>
        </p:nvSpPr>
        <p:spPr>
          <a:xfrm>
            <a:off x="4667251" y="772180"/>
            <a:ext cx="1165225" cy="523220"/>
          </a:xfrm>
          <a:prstGeom prst="rect">
            <a:avLst/>
          </a:prstGeom>
          <a:noFill/>
        </p:spPr>
        <p:txBody>
          <a:bodyPr anchor="ctr" anchorCtr="0">
            <a:spAutoFit/>
          </a:bodyPr>
          <a:lstStyle/>
          <a:p>
            <a:pPr algn="ctr"/>
            <a:r>
              <a:rPr lang="en-US" altLang="en-US" sz="1400" dirty="0">
                <a:solidFill>
                  <a:schemeClr val="bg1"/>
                </a:solidFill>
                <a:latin typeface="Arial Black" pitchFamily="34" charset="0"/>
                <a:cs typeface="Arial" charset="0"/>
              </a:rPr>
              <a:t>Gender Identities</a:t>
            </a:r>
          </a:p>
        </p:txBody>
      </p:sp>
      <p:sp>
        <p:nvSpPr>
          <p:cNvPr id="50" name="TextBox 49"/>
          <p:cNvSpPr txBox="1"/>
          <p:nvPr/>
        </p:nvSpPr>
        <p:spPr>
          <a:xfrm>
            <a:off x="3375028" y="824191"/>
            <a:ext cx="1090614" cy="369332"/>
          </a:xfrm>
          <a:prstGeom prst="rect">
            <a:avLst/>
          </a:prstGeom>
          <a:noFill/>
        </p:spPr>
        <p:txBody>
          <a:bodyPr wrap="square" anchor="ctr" anchorCtr="0">
            <a:spAutoFit/>
          </a:bodyPr>
          <a:lstStyle/>
          <a:p>
            <a:pPr algn="ctr"/>
            <a:r>
              <a:rPr lang="en-US" altLang="en-US" sz="1800" dirty="0">
                <a:solidFill>
                  <a:schemeClr val="bg1"/>
                </a:solidFill>
                <a:latin typeface="Arial Black" pitchFamily="34" charset="0"/>
                <a:cs typeface="Arial" charset="0"/>
              </a:rPr>
              <a:t>STIs</a:t>
            </a:r>
          </a:p>
        </p:txBody>
      </p:sp>
      <p:sp>
        <p:nvSpPr>
          <p:cNvPr id="51" name="TextBox 50"/>
          <p:cNvSpPr txBox="1"/>
          <p:nvPr/>
        </p:nvSpPr>
        <p:spPr>
          <a:xfrm>
            <a:off x="2006606" y="910679"/>
            <a:ext cx="1166813" cy="246221"/>
          </a:xfrm>
          <a:prstGeom prst="rect">
            <a:avLst/>
          </a:prstGeom>
          <a:noFill/>
        </p:spPr>
        <p:txBody>
          <a:bodyPr anchor="ctr" anchorCtr="0">
            <a:spAutoFit/>
          </a:bodyPr>
          <a:lstStyle/>
          <a:p>
            <a:pPr algn="ctr">
              <a:defRPr/>
            </a:pPr>
            <a:r>
              <a:rPr lang="en-US" altLang="en-US" sz="1000" dirty="0">
                <a:solidFill>
                  <a:schemeClr val="bg1"/>
                </a:solidFill>
                <a:latin typeface="Arial Black" pitchFamily="34" charset="0"/>
                <a:cs typeface="Arial" charset="0"/>
              </a:rPr>
              <a:t>Relationships</a:t>
            </a:r>
          </a:p>
        </p:txBody>
      </p:sp>
      <p:sp>
        <p:nvSpPr>
          <p:cNvPr id="52" name="TextBox 51"/>
          <p:cNvSpPr txBox="1"/>
          <p:nvPr/>
        </p:nvSpPr>
        <p:spPr>
          <a:xfrm>
            <a:off x="5995988" y="870357"/>
            <a:ext cx="1166812" cy="276999"/>
          </a:xfrm>
          <a:prstGeom prst="rect">
            <a:avLst/>
          </a:prstGeom>
          <a:noFill/>
        </p:spPr>
        <p:txBody>
          <a:bodyPr anchor="ctr" anchorCtr="0">
            <a:spAutoFit/>
          </a:bodyPr>
          <a:lstStyle/>
          <a:p>
            <a:pPr algn="ctr"/>
            <a:r>
              <a:rPr lang="en-US" altLang="en-US" sz="1200" dirty="0">
                <a:solidFill>
                  <a:schemeClr val="bg1"/>
                </a:solidFill>
                <a:latin typeface="Arial Black" pitchFamily="34" charset="0"/>
                <a:cs typeface="Arial" charset="0"/>
              </a:rPr>
              <a:t>Penises</a:t>
            </a:r>
          </a:p>
        </p:txBody>
      </p:sp>
      <p:sp>
        <p:nvSpPr>
          <p:cNvPr id="53" name="TextBox 52"/>
          <p:cNvSpPr txBox="1"/>
          <p:nvPr/>
        </p:nvSpPr>
        <p:spPr>
          <a:xfrm>
            <a:off x="7351711" y="878050"/>
            <a:ext cx="1166812" cy="261610"/>
          </a:xfrm>
          <a:prstGeom prst="rect">
            <a:avLst/>
          </a:prstGeom>
          <a:noFill/>
        </p:spPr>
        <p:txBody>
          <a:bodyPr anchor="ctr" anchorCtr="0">
            <a:spAutoFit/>
          </a:bodyPr>
          <a:lstStyle/>
          <a:p>
            <a:pPr algn="ctr">
              <a:defRPr/>
            </a:pPr>
            <a:r>
              <a:rPr lang="en-US" sz="1100" b="1" kern="10" dirty="0">
                <a:solidFill>
                  <a:schemeClr val="bg1"/>
                </a:solidFill>
                <a:latin typeface="Arial Black"/>
              </a:rPr>
              <a:t>Vaginas</a:t>
            </a:r>
          </a:p>
        </p:txBody>
      </p:sp>
      <p:sp>
        <p:nvSpPr>
          <p:cNvPr id="11302" name="TextBox 1"/>
          <p:cNvSpPr txBox="1">
            <a:spLocks noChangeArrowheads="1"/>
          </p:cNvSpPr>
          <p:nvPr/>
        </p:nvSpPr>
        <p:spPr bwMode="auto">
          <a:xfrm>
            <a:off x="6968394" y="5486501"/>
            <a:ext cx="1566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b="1">
                <a:solidFill>
                  <a:schemeClr val="bg1"/>
                </a:solidFill>
                <a:latin typeface="Arial Narrow" pitchFamily="34" charset="0"/>
                <a:cs typeface="Arial" charset="0"/>
                <a:hlinkClick r:id="rId32" action="ppaction://hlinksldjump"/>
              </a:rPr>
              <a:t>FINAL JEOPARODY</a:t>
            </a:r>
            <a:endParaRPr lang="en-US" altLang="en-US" sz="1400" b="1" dirty="0">
              <a:solidFill>
                <a:schemeClr val="bg1"/>
              </a:solidFill>
              <a:latin typeface="Arial Narrow" pitchFamily="34" charset="0"/>
              <a:cs typeface="Arial" charset="0"/>
            </a:endParaRPr>
          </a:p>
        </p:txBody>
      </p:sp>
      <p:sp>
        <p:nvSpPr>
          <p:cNvPr id="39" name="Text Box 42"/>
          <p:cNvSpPr txBox="1">
            <a:spLocks noChangeArrowheads="1"/>
          </p:cNvSpPr>
          <p:nvPr/>
        </p:nvSpPr>
        <p:spPr bwMode="auto">
          <a:xfrm>
            <a:off x="2035177" y="1600202"/>
            <a:ext cx="12033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000000"/>
                </a:solidFill>
                <a:latin typeface="Impact" pitchFamily="34" charset="0"/>
                <a:hlinkClick r:id="rId33" action="ppaction://hlinksldjump"/>
              </a:rPr>
              <a:t>$100</a:t>
            </a:r>
            <a:endParaRPr lang="en-US" altLang="en-US" sz="2800" b="1" dirty="0">
              <a:solidFill>
                <a:srgbClr val="000000"/>
              </a:solidFill>
              <a:latin typeface="Impact" pitchFamily="34" charset="0"/>
            </a:endParaRPr>
          </a:p>
        </p:txBody>
      </p:sp>
    </p:spTree>
  </p:cSld>
  <p:clrMapOvr>
    <a:masterClrMapping/>
  </p:clrMapOvr>
  <p:transition spd="slow" advClick="0">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8A58B838-F1F0-2046-8189-CFFB1CF628F9}"/>
              </a:ext>
            </a:extLst>
          </p:cNvPr>
          <p:cNvSpPr txBox="1">
            <a:spLocks noChangeArrowheads="1"/>
          </p:cNvSpPr>
          <p:nvPr/>
        </p:nvSpPr>
        <p:spPr bwMode="auto">
          <a:xfrm>
            <a:off x="838200" y="1219200"/>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An adjective used to describe people whose physical, romantic, and/or</a:t>
            </a:r>
          </a:p>
          <a:p>
            <a:pPr algn="ctr">
              <a:spcBef>
                <a:spcPct val="0"/>
              </a:spcBef>
              <a:buFontTx/>
              <a:buNone/>
            </a:pPr>
            <a:r>
              <a:rPr lang="en-US" altLang="en-US" sz="4000" dirty="0">
                <a:solidFill>
                  <a:schemeClr val="bg1"/>
                </a:solidFill>
                <a:latin typeface="Arial Black" pitchFamily="34" charset="0"/>
                <a:cs typeface="Arial" charset="0"/>
              </a:rPr>
              <a:t>emotional attraction is to people of the opposite gender. </a:t>
            </a:r>
          </a:p>
        </p:txBody>
      </p:sp>
    </p:spTree>
  </p:cSld>
  <p:clrMapOvr>
    <a:masterClrMapping/>
  </p:clrMapOvr>
  <p:transition spd="slow">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23C2F58B-9D1D-D544-A048-5FC556DBE168}"/>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Heterosexual/</a:t>
            </a:r>
          </a:p>
          <a:p>
            <a:pPr algn="ctr">
              <a:spcBef>
                <a:spcPct val="0"/>
              </a:spcBef>
              <a:buFontTx/>
              <a:buNone/>
            </a:pPr>
            <a:r>
              <a:rPr lang="en-US" altLang="en-US" sz="6000" dirty="0">
                <a:solidFill>
                  <a:schemeClr val="bg1"/>
                </a:solidFill>
                <a:latin typeface="Arial Black" pitchFamily="34" charset="0"/>
                <a:cs typeface="Arial" charset="0"/>
              </a:rPr>
              <a:t>Straight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9ADC34A9-2AB1-8A4F-B6DD-ABD2A268B039}"/>
              </a:ext>
            </a:extLst>
          </p:cNvPr>
          <p:cNvSpPr txBox="1">
            <a:spLocks noChangeArrowheads="1"/>
          </p:cNvSpPr>
          <p:nvPr/>
        </p:nvSpPr>
        <p:spPr bwMode="auto">
          <a:xfrm>
            <a:off x="815977" y="678329"/>
            <a:ext cx="75660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The adjective used to describe people whose enduring physical, romantic, and/or emotional attractions are to people of the same gender. </a:t>
            </a:r>
          </a:p>
        </p:txBody>
      </p:sp>
    </p:spTree>
  </p:cSld>
  <p:clrMapOvr>
    <a:masterClrMapping/>
  </p:clrMapOvr>
  <p:transition spd="slow">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56F4A02E-1C0C-D24E-A69A-DE430B08F267}"/>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Gay/Lesbian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F7A6AA0C-1718-7543-ABBB-387FEE22F37E}"/>
              </a:ext>
            </a:extLst>
          </p:cNvPr>
          <p:cNvSpPr txBox="1">
            <a:spLocks noChangeArrowheads="1"/>
          </p:cNvSpPr>
          <p:nvPr/>
        </p:nvSpPr>
        <p:spPr bwMode="auto">
          <a:xfrm>
            <a:off x="838200" y="830728"/>
            <a:ext cx="75660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A person who has the capacity to form enduring physical, romantic, and/or emotional attractions to those of the same gender or to those of another gender.</a:t>
            </a:r>
          </a:p>
        </p:txBody>
      </p:sp>
    </p:spTree>
  </p:cSld>
  <p:clrMapOvr>
    <a:masterClrMapping/>
  </p:clrMapOvr>
  <p:transition spd="slow">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29C2C7CE-DE17-BD46-82D8-E1528EEB6303}"/>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Bisexual</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08F57DA-34D6-0046-A0EF-59F246F58D3E}"/>
              </a:ext>
            </a:extLst>
          </p:cNvPr>
          <p:cNvSpPr txBox="1">
            <a:spLocks noChangeArrowheads="1"/>
          </p:cNvSpPr>
          <p:nvPr/>
        </p:nvSpPr>
        <p:spPr bwMode="auto">
          <a:xfrm>
            <a:off x="762000" y="676841"/>
            <a:ext cx="75660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Someone who does not experience sexual attraction.</a:t>
            </a:r>
          </a:p>
        </p:txBody>
      </p:sp>
    </p:spTree>
  </p:cSld>
  <p:clrMapOvr>
    <a:masterClrMapping/>
  </p:clrMapOvr>
  <p:transition spd="slow">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459C5FB9-375E-CE4B-A0FE-8CB36521BA15}"/>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Asexual/</a:t>
            </a:r>
          </a:p>
          <a:p>
            <a:pPr algn="ctr">
              <a:spcBef>
                <a:spcPct val="0"/>
              </a:spcBef>
              <a:buFontTx/>
              <a:buNone/>
            </a:pPr>
            <a:r>
              <a:rPr lang="en-US" altLang="en-US" sz="6000" dirty="0">
                <a:solidFill>
                  <a:schemeClr val="bg1"/>
                </a:solidFill>
                <a:latin typeface="Arial Black" pitchFamily="34" charset="0"/>
                <a:cs typeface="Arial" charset="0"/>
              </a:rPr>
              <a:t>Ace</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EB1A0888-68C7-4844-9754-C8C98E788BAF}"/>
              </a:ext>
            </a:extLst>
          </p:cNvPr>
          <p:cNvSpPr txBox="1">
            <a:spLocks noChangeArrowheads="1"/>
          </p:cNvSpPr>
          <p:nvPr/>
        </p:nvSpPr>
        <p:spPr bwMode="auto">
          <a:xfrm>
            <a:off x="815977" y="524443"/>
            <a:ext cx="75660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Someone who experiences little or no romantic attraction to others. </a:t>
            </a:r>
          </a:p>
        </p:txBody>
      </p:sp>
    </p:spTree>
  </p:cSld>
  <p:clrMapOvr>
    <a:masterClrMapping/>
  </p:clrMapOvr>
  <p:transition spd="slow">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0156B84B-C9E1-A244-842B-B732DCB56A35}"/>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err="1">
                <a:solidFill>
                  <a:schemeClr val="bg1"/>
                </a:solidFill>
                <a:latin typeface="Arial Black" pitchFamily="34" charset="0"/>
                <a:cs typeface="Arial" charset="0"/>
              </a:rPr>
              <a:t>Aromantic</a:t>
            </a:r>
            <a:endParaRPr lang="en-US" altLang="en-US" sz="6000" dirty="0">
              <a:solidFill>
                <a:schemeClr val="bg1"/>
              </a:solidFill>
              <a:latin typeface="Arial Black" pitchFamily="34" charset="0"/>
              <a:cs typeface="Arial"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960A08C4-E9C9-CA4A-9098-83710F1AA7F1}"/>
              </a:ext>
            </a:extLst>
          </p:cNvPr>
          <p:cNvSpPr txBox="1">
            <a:spLocks noChangeArrowheads="1"/>
          </p:cNvSpPr>
          <p:nvPr/>
        </p:nvSpPr>
        <p:spPr bwMode="auto">
          <a:xfrm>
            <a:off x="815977" y="755276"/>
            <a:ext cx="756602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5400" dirty="0">
                <a:solidFill>
                  <a:schemeClr val="bg1"/>
                </a:solidFill>
                <a:latin typeface="Arial Black" pitchFamily="34" charset="0"/>
                <a:cs typeface="Arial" charset="0"/>
              </a:rPr>
              <a:t>This is the practice or state of having a sexual relationship with only one partner.</a:t>
            </a:r>
          </a:p>
        </p:txBody>
      </p:sp>
    </p:spTree>
  </p:cSld>
  <p:clrMapOvr>
    <a:masterClrMapping/>
  </p:clrMapOvr>
  <p:transition spd="slow">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4F21CE9B-D3A8-4743-B5E6-BC290E899F64}"/>
              </a:ext>
            </a:extLst>
          </p:cNvPr>
          <p:cNvSpPr txBox="1">
            <a:spLocks noChangeArrowheads="1"/>
          </p:cNvSpPr>
          <p:nvPr/>
        </p:nvSpPr>
        <p:spPr bwMode="auto">
          <a:xfrm>
            <a:off x="815975" y="2643187"/>
            <a:ext cx="75660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Monogamy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B97375C5-EE06-364C-9377-F14EB31E1330}"/>
              </a:ext>
            </a:extLst>
          </p:cNvPr>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Name 4 characteristics of a healthy relationship.</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F71D8C07-E075-E14D-8396-CED5F0D59184}"/>
              </a:ext>
            </a:extLst>
          </p:cNvPr>
          <p:cNvSpPr txBox="1">
            <a:spLocks noChangeArrowheads="1"/>
          </p:cNvSpPr>
          <p:nvPr/>
        </p:nvSpPr>
        <p:spPr bwMode="auto">
          <a:xfrm>
            <a:off x="815977" y="986107"/>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Respect, Trust, Communication, Conflict Solving, Independence, Equity, Support, </a:t>
            </a:r>
          </a:p>
          <a:p>
            <a:pPr algn="ctr">
              <a:spcBef>
                <a:spcPct val="0"/>
              </a:spcBef>
              <a:buFontTx/>
              <a:buNone/>
            </a:pPr>
            <a:r>
              <a:rPr lang="en-US" altLang="en-US" sz="4000" dirty="0">
                <a:solidFill>
                  <a:schemeClr val="bg1"/>
                </a:solidFill>
                <a:latin typeface="Arial Black" pitchFamily="34" charset="0"/>
                <a:cs typeface="Arial" charset="0"/>
              </a:rPr>
              <a:t>Feeling of Safety, Empathy, Fun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96A6BCB7-CFD9-8A40-929C-7405842F4802}"/>
              </a:ext>
            </a:extLst>
          </p:cNvPr>
          <p:cNvSpPr txBox="1">
            <a:spLocks noChangeArrowheads="1"/>
          </p:cNvSpPr>
          <p:nvPr/>
        </p:nvSpPr>
        <p:spPr bwMode="auto">
          <a:xfrm>
            <a:off x="815977" y="524444"/>
            <a:ext cx="75660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This is the practice or state of having more than one partner at the same time.</a:t>
            </a:r>
          </a:p>
        </p:txBody>
      </p:sp>
    </p:spTree>
  </p:cSld>
  <p:clrMapOvr>
    <a:masterClrMapping/>
  </p:clrMapOvr>
  <p:transition spd="slow">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1563C9E0-AC57-2E46-A5B4-82620BD478B4}"/>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Polyamory/</a:t>
            </a:r>
          </a:p>
          <a:p>
            <a:pPr algn="ctr">
              <a:spcBef>
                <a:spcPct val="0"/>
              </a:spcBef>
              <a:buFontTx/>
              <a:buNone/>
            </a:pPr>
            <a:r>
              <a:rPr lang="en-US" altLang="en-US" sz="6000" dirty="0" err="1">
                <a:solidFill>
                  <a:schemeClr val="bg1"/>
                </a:solidFill>
                <a:latin typeface="Arial Black" pitchFamily="34" charset="0"/>
                <a:cs typeface="Arial" charset="0"/>
              </a:rPr>
              <a:t>Polyamorus</a:t>
            </a:r>
            <a:endParaRPr lang="en-US" altLang="en-US" sz="6000" dirty="0">
              <a:solidFill>
                <a:schemeClr val="bg1"/>
              </a:solidFill>
              <a:latin typeface="Arial Black" pitchFamily="34" charset="0"/>
              <a:cs typeface="Arial"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454929ED-7D8C-9744-814E-D959AF6C6248}"/>
              </a:ext>
            </a:extLst>
          </p:cNvPr>
          <p:cNvSpPr txBox="1">
            <a:spLocks noChangeArrowheads="1"/>
          </p:cNvSpPr>
          <p:nvPr/>
        </p:nvSpPr>
        <p:spPr bwMode="auto">
          <a:xfrm>
            <a:off x="914400" y="877640"/>
            <a:ext cx="75660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What are 2 things you should do if someone discloses to you that they are in an unhealthy or abusive relationship.</a:t>
            </a:r>
          </a:p>
        </p:txBody>
      </p:sp>
    </p:spTree>
  </p:cSld>
  <p:clrMapOvr>
    <a:masterClrMapping/>
  </p:clrMapOvr>
  <p:transition spd="slow">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29A7F857-7822-1C46-BD78-F6AF54BB9C37}"/>
              </a:ext>
            </a:extLst>
          </p:cNvPr>
          <p:cNvSpPr txBox="1">
            <a:spLocks noChangeArrowheads="1"/>
          </p:cNvSpPr>
          <p:nvPr/>
        </p:nvSpPr>
        <p:spPr bwMode="auto">
          <a:xfrm>
            <a:off x="815977" y="1447772"/>
            <a:ext cx="75660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800" dirty="0">
                <a:solidFill>
                  <a:schemeClr val="bg1"/>
                </a:solidFill>
                <a:latin typeface="Arial Black" pitchFamily="34" charset="0"/>
                <a:cs typeface="Arial" charset="0"/>
              </a:rPr>
              <a:t>Believe them,</a:t>
            </a:r>
          </a:p>
          <a:p>
            <a:pPr algn="ctr">
              <a:spcBef>
                <a:spcPct val="0"/>
              </a:spcBef>
              <a:buFontTx/>
              <a:buNone/>
            </a:pPr>
            <a:r>
              <a:rPr lang="en-US" altLang="en-US" sz="4800" dirty="0">
                <a:solidFill>
                  <a:schemeClr val="bg1"/>
                </a:solidFill>
                <a:latin typeface="Arial Black" pitchFamily="34" charset="0"/>
                <a:cs typeface="Arial" charset="0"/>
              </a:rPr>
              <a:t>Listen to them,</a:t>
            </a:r>
          </a:p>
          <a:p>
            <a:pPr algn="ctr">
              <a:spcBef>
                <a:spcPct val="0"/>
              </a:spcBef>
              <a:buFontTx/>
              <a:buNone/>
            </a:pPr>
            <a:r>
              <a:rPr lang="en-US" altLang="en-US" sz="2800" i="1" dirty="0">
                <a:solidFill>
                  <a:schemeClr val="bg1"/>
                </a:solidFill>
                <a:latin typeface="Arial Black" pitchFamily="34" charset="0"/>
                <a:cs typeface="Arial" charset="0"/>
              </a:rPr>
              <a:t>Do not push them to make any decisions, give them resources to assist.</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C115F317-6F77-E245-89DF-9E3A12E1DEAA}"/>
              </a:ext>
            </a:extLst>
          </p:cNvPr>
          <p:cNvSpPr txBox="1">
            <a:spLocks noChangeArrowheads="1"/>
          </p:cNvSpPr>
          <p:nvPr/>
        </p:nvSpPr>
        <p:spPr bwMode="auto">
          <a:xfrm>
            <a:off x="815977" y="678329"/>
            <a:ext cx="75660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en-US" altLang="en-US" sz="4000" dirty="0">
                <a:solidFill>
                  <a:schemeClr val="bg1"/>
                </a:solidFill>
                <a:latin typeface="Arial Black" pitchFamily="34" charset="0"/>
                <a:cs typeface="Arial" charset="0"/>
              </a:rPr>
              <a:t>This term describes physical violence, sexual violence, stalking and psychological aggression (including coercive acts) by a current or former intimate partner.</a:t>
            </a:r>
          </a:p>
        </p:txBody>
      </p:sp>
    </p:spTree>
  </p:cSld>
  <p:clrMapOvr>
    <a:masterClrMapping/>
  </p:clrMapOvr>
  <p:transition spd="slow">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CC57548D-B655-964A-ABA2-919378BFF4C3}"/>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Intimate Partner Violence</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FF84BD81-1488-9547-A714-5348FFA732E1}"/>
              </a:ext>
            </a:extLst>
          </p:cNvPr>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How can you prevent spreading STI’s during sex?</a:t>
            </a:r>
          </a:p>
        </p:txBody>
      </p:sp>
    </p:spTree>
  </p:cSld>
  <p:clrMapOvr>
    <a:masterClrMapping/>
  </p:clrMapOvr>
  <p:transition spd="slow">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6AD65AF5-BEDE-584D-A7C6-7D6AF29E0B3B}"/>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Using barrier methods: dental damns, internal/external condoms</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DAAE0A79-0D34-7F45-97E7-D8D14B7ED9D0}"/>
              </a:ext>
            </a:extLst>
          </p:cNvPr>
          <p:cNvSpPr txBox="1">
            <a:spLocks noChangeArrowheads="1"/>
          </p:cNvSpPr>
          <p:nvPr/>
        </p:nvSpPr>
        <p:spPr bwMode="auto">
          <a:xfrm>
            <a:off x="815977" y="1447773"/>
            <a:ext cx="75660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What are the two different types of testing for STIs?</a:t>
            </a:r>
          </a:p>
        </p:txBody>
      </p:sp>
    </p:spTree>
  </p:cSld>
  <p:clrMapOvr>
    <a:masterClrMapping/>
  </p:clrMapOvr>
  <p:transition spd="slow">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2A544144-9F24-B245-9ED8-E00254ABA6E9}"/>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A Swab Test and Blood Test</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75D17A31-9682-9540-95DD-3EA78E9C2E90}"/>
              </a:ext>
            </a:extLst>
          </p:cNvPr>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What are 3 common STIs?</a:t>
            </a:r>
          </a:p>
        </p:txBody>
      </p:sp>
    </p:spTree>
  </p:cSld>
  <p:clrMapOvr>
    <a:masterClrMapping/>
  </p:clrMapOvr>
  <p:transition spd="slow">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FDB3C1F3-3333-1146-A315-022DC418E536}"/>
              </a:ext>
            </a:extLst>
          </p:cNvPr>
          <p:cNvSpPr txBox="1">
            <a:spLocks noChangeArrowheads="1"/>
          </p:cNvSpPr>
          <p:nvPr/>
        </p:nvSpPr>
        <p:spPr bwMode="auto">
          <a:xfrm>
            <a:off x="838200" y="762000"/>
            <a:ext cx="7566025"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Chlamydia,</a:t>
            </a:r>
          </a:p>
          <a:p>
            <a:pPr algn="ctr">
              <a:spcBef>
                <a:spcPct val="0"/>
              </a:spcBef>
              <a:buFontTx/>
              <a:buNone/>
            </a:pPr>
            <a:r>
              <a:rPr lang="en-US" altLang="en-US" sz="6000" dirty="0">
                <a:solidFill>
                  <a:schemeClr val="bg1"/>
                </a:solidFill>
                <a:latin typeface="Arial Black" pitchFamily="34" charset="0"/>
                <a:cs typeface="Arial" charset="0"/>
              </a:rPr>
              <a:t>HPV,</a:t>
            </a:r>
          </a:p>
          <a:p>
            <a:pPr algn="ctr">
              <a:spcBef>
                <a:spcPct val="0"/>
              </a:spcBef>
              <a:buFontTx/>
              <a:buNone/>
            </a:pPr>
            <a:r>
              <a:rPr lang="en-US" altLang="en-US" sz="6000" dirty="0">
                <a:solidFill>
                  <a:schemeClr val="bg1"/>
                </a:solidFill>
                <a:latin typeface="Arial Black" pitchFamily="34" charset="0"/>
                <a:cs typeface="Arial" charset="0"/>
              </a:rPr>
              <a:t>Gonorrhea, </a:t>
            </a:r>
          </a:p>
          <a:p>
            <a:pPr algn="ctr">
              <a:spcBef>
                <a:spcPct val="0"/>
              </a:spcBef>
              <a:buFontTx/>
              <a:buNone/>
            </a:pPr>
            <a:r>
              <a:rPr lang="en-US" altLang="en-US" sz="6000" dirty="0">
                <a:solidFill>
                  <a:schemeClr val="bg1"/>
                </a:solidFill>
                <a:latin typeface="Arial Black" pitchFamily="34" charset="0"/>
                <a:cs typeface="Arial" charset="0"/>
              </a:rPr>
              <a:t>Herpes,</a:t>
            </a:r>
          </a:p>
          <a:p>
            <a:pPr algn="ctr">
              <a:spcBef>
                <a:spcPct val="0"/>
              </a:spcBef>
              <a:buFontTx/>
              <a:buNone/>
            </a:pPr>
            <a:r>
              <a:rPr lang="en-US" altLang="en-US" sz="6000" dirty="0">
                <a:solidFill>
                  <a:schemeClr val="bg1"/>
                </a:solidFill>
                <a:latin typeface="Arial Black" pitchFamily="34" charset="0"/>
                <a:cs typeface="Arial" charset="0"/>
              </a:rPr>
              <a:t>HIV</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624BEC6C-A687-B243-89EC-35AF3F142B64}"/>
              </a:ext>
            </a:extLst>
          </p:cNvPr>
          <p:cNvSpPr txBox="1">
            <a:spLocks noChangeArrowheads="1"/>
          </p:cNvSpPr>
          <p:nvPr/>
        </p:nvSpPr>
        <p:spPr bwMode="auto">
          <a:xfrm>
            <a:off x="815977" y="1447773"/>
            <a:ext cx="75660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Name 2 of 3 STI’s that require blood testing.</a:t>
            </a:r>
          </a:p>
        </p:txBody>
      </p:sp>
    </p:spTree>
  </p:cSld>
  <p:clrMapOvr>
    <a:masterClrMapping/>
  </p:clrMapOvr>
  <p:transition spd="slow">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8549895F-4965-CB4C-B60C-065AD087AF2B}"/>
              </a:ext>
            </a:extLst>
          </p:cNvPr>
          <p:cNvSpPr txBox="1">
            <a:spLocks noChangeArrowheads="1"/>
          </p:cNvSpPr>
          <p:nvPr/>
        </p:nvSpPr>
        <p:spPr bwMode="auto">
          <a:xfrm>
            <a:off x="815977" y="1447773"/>
            <a:ext cx="75660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Syphilis, Hepatitis B, </a:t>
            </a:r>
          </a:p>
          <a:p>
            <a:pPr algn="ctr">
              <a:spcBef>
                <a:spcPct val="0"/>
              </a:spcBef>
              <a:buFontTx/>
              <a:buNone/>
            </a:pPr>
            <a:r>
              <a:rPr lang="en-US" altLang="en-US" sz="6000" dirty="0">
                <a:solidFill>
                  <a:schemeClr val="bg1"/>
                </a:solidFill>
                <a:latin typeface="Arial Black" pitchFamily="34" charset="0"/>
                <a:cs typeface="Arial" charset="0"/>
              </a:rPr>
              <a:t>HIV</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C7F0E0A5-942B-BF40-80F9-3D088F526FEE}"/>
              </a:ext>
            </a:extLst>
          </p:cNvPr>
          <p:cNvSpPr txBox="1">
            <a:spLocks noChangeArrowheads="1"/>
          </p:cNvSpPr>
          <p:nvPr/>
        </p:nvSpPr>
        <p:spPr bwMode="auto">
          <a:xfrm>
            <a:off x="838200" y="1143000"/>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True or false:</a:t>
            </a:r>
          </a:p>
          <a:p>
            <a:pPr algn="ctr">
              <a:spcBef>
                <a:spcPct val="0"/>
              </a:spcBef>
              <a:buFontTx/>
              <a:buNone/>
            </a:pPr>
            <a:r>
              <a:rPr lang="en-US" altLang="en-US" sz="6000" dirty="0">
                <a:solidFill>
                  <a:schemeClr val="bg1"/>
                </a:solidFill>
                <a:latin typeface="Arial Black" pitchFamily="34" charset="0"/>
                <a:cs typeface="Arial" charset="0"/>
              </a:rPr>
              <a:t>Chlamydia and HPV often show no symptoms</a:t>
            </a:r>
          </a:p>
        </p:txBody>
      </p:sp>
    </p:spTree>
  </p:cSld>
  <p:clrMapOvr>
    <a:masterClrMapping/>
  </p:clrMapOvr>
  <p:transition spd="slow">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E823DF62-E028-1B42-B0D7-DC340E4F1173}"/>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True</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FF84BD81-1488-9547-A714-5348FFA732E1}"/>
              </a:ext>
            </a:extLst>
          </p:cNvPr>
          <p:cNvSpPr txBox="1">
            <a:spLocks noChangeArrowheads="1"/>
          </p:cNvSpPr>
          <p:nvPr/>
        </p:nvSpPr>
        <p:spPr bwMode="auto">
          <a:xfrm>
            <a:off x="815977" y="616775"/>
            <a:ext cx="75660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800" dirty="0">
                <a:solidFill>
                  <a:schemeClr val="bg1"/>
                </a:solidFill>
                <a:latin typeface="Arial Black" pitchFamily="34" charset="0"/>
                <a:cs typeface="Arial" charset="0"/>
              </a:rPr>
              <a:t>A term used to describe someone whose gender identity aligns with the sex assigned to them at birth.</a:t>
            </a:r>
          </a:p>
        </p:txBody>
      </p:sp>
    </p:spTree>
    <p:extLst>
      <p:ext uri="{BB962C8B-B14F-4D97-AF65-F5344CB8AC3E}">
        <p14:creationId xmlns:p14="http://schemas.microsoft.com/office/powerpoint/2010/main" val="2100157268"/>
      </p:ext>
    </p:extLst>
  </p:cSld>
  <p:clrMapOvr>
    <a:masterClrMapping/>
  </p:clrMapOvr>
  <p:transition spd="slow">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6AD65AF5-BEDE-584D-A7C6-7D6AF29E0B3B}"/>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Cisgender</a:t>
            </a:r>
          </a:p>
        </p:txBody>
      </p:sp>
    </p:spTree>
    <p:extLst>
      <p:ext uri="{BB962C8B-B14F-4D97-AF65-F5344CB8AC3E}">
        <p14:creationId xmlns:p14="http://schemas.microsoft.com/office/powerpoint/2010/main" val="169651924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DAAE0A79-0D34-7F45-97E7-D8D14B7ED9D0}"/>
              </a:ext>
            </a:extLst>
          </p:cNvPr>
          <p:cNvSpPr txBox="1">
            <a:spLocks noChangeArrowheads="1"/>
          </p:cNvSpPr>
          <p:nvPr/>
        </p:nvSpPr>
        <p:spPr bwMode="auto">
          <a:xfrm>
            <a:off x="815977" y="1447771"/>
            <a:ext cx="75660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3600" dirty="0">
                <a:solidFill>
                  <a:schemeClr val="bg1"/>
                </a:solidFill>
                <a:latin typeface="Arial Black" pitchFamily="34" charset="0"/>
                <a:cs typeface="Arial" charset="0"/>
              </a:rPr>
              <a:t>A term of, relating to, or being a person whose gender identity differs from the sex the person had or was identified as having at birth.</a:t>
            </a:r>
          </a:p>
        </p:txBody>
      </p:sp>
    </p:spTree>
    <p:extLst>
      <p:ext uri="{BB962C8B-B14F-4D97-AF65-F5344CB8AC3E}">
        <p14:creationId xmlns:p14="http://schemas.microsoft.com/office/powerpoint/2010/main" val="2043066721"/>
      </p:ext>
    </p:extLst>
  </p:cSld>
  <p:clrMapOvr>
    <a:masterClrMapping/>
  </p:clrMapOvr>
  <p:transition spd="slow">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2A544144-9F24-B245-9ED8-E00254ABA6E9}"/>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Transgender</a:t>
            </a:r>
          </a:p>
        </p:txBody>
      </p:sp>
    </p:spTree>
    <p:extLst>
      <p:ext uri="{BB962C8B-B14F-4D97-AF65-F5344CB8AC3E}">
        <p14:creationId xmlns:p14="http://schemas.microsoft.com/office/powerpoint/2010/main" val="101892103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75D17A31-9682-9540-95DD-3EA78E9C2E90}"/>
              </a:ext>
            </a:extLst>
          </p:cNvPr>
          <p:cNvSpPr txBox="1">
            <a:spLocks noChangeArrowheads="1"/>
          </p:cNvSpPr>
          <p:nvPr/>
        </p:nvSpPr>
        <p:spPr bwMode="auto">
          <a:xfrm>
            <a:off x="815977" y="893774"/>
            <a:ext cx="756602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3600" dirty="0">
                <a:solidFill>
                  <a:schemeClr val="bg1"/>
                </a:solidFill>
                <a:latin typeface="Arial Black" pitchFamily="34" charset="0"/>
                <a:cs typeface="Arial" charset="0"/>
              </a:rPr>
              <a:t>A person who does not identify with a single fixed gender, and expresses a fluid or unfixed gender identity. One’s expression of identity is likely to shift and change depending on context.</a:t>
            </a:r>
          </a:p>
        </p:txBody>
      </p:sp>
    </p:spTree>
    <p:extLst>
      <p:ext uri="{BB962C8B-B14F-4D97-AF65-F5344CB8AC3E}">
        <p14:creationId xmlns:p14="http://schemas.microsoft.com/office/powerpoint/2010/main" val="406682987"/>
      </p:ext>
    </p:extLst>
  </p:cSld>
  <p:clrMapOvr>
    <a:masterClrMapping/>
  </p:clrMapOvr>
  <p:transition spd="slow">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FDB3C1F3-3333-1146-A315-022DC418E536}"/>
              </a:ext>
            </a:extLst>
          </p:cNvPr>
          <p:cNvSpPr txBox="1">
            <a:spLocks noChangeArrowheads="1"/>
          </p:cNvSpPr>
          <p:nvPr/>
        </p:nvSpPr>
        <p:spPr bwMode="auto">
          <a:xfrm>
            <a:off x="815977" y="2371103"/>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Gender Fluid</a:t>
            </a:r>
          </a:p>
        </p:txBody>
      </p:sp>
    </p:spTree>
    <p:extLst>
      <p:ext uri="{BB962C8B-B14F-4D97-AF65-F5344CB8AC3E}">
        <p14:creationId xmlns:p14="http://schemas.microsoft.com/office/powerpoint/2010/main" val="164629682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624BEC6C-A687-B243-89EC-35AF3F142B64}"/>
              </a:ext>
            </a:extLst>
          </p:cNvPr>
          <p:cNvSpPr txBox="1">
            <a:spLocks noChangeArrowheads="1"/>
          </p:cNvSpPr>
          <p:nvPr/>
        </p:nvSpPr>
        <p:spPr bwMode="auto">
          <a:xfrm>
            <a:off x="815977" y="1478550"/>
            <a:ext cx="7566025"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 Identifying and/or presenting as neither distinguishably masculine nor feminine.</a:t>
            </a:r>
          </a:p>
        </p:txBody>
      </p:sp>
    </p:spTree>
    <p:extLst>
      <p:ext uri="{BB962C8B-B14F-4D97-AF65-F5344CB8AC3E}">
        <p14:creationId xmlns:p14="http://schemas.microsoft.com/office/powerpoint/2010/main" val="3910368335"/>
      </p:ext>
    </p:extLst>
  </p:cSld>
  <p:clrMapOvr>
    <a:masterClrMapping/>
  </p:clrMapOvr>
  <p:transition spd="slow">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8549895F-4965-CB4C-B60C-065AD087AF2B}"/>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Androgynous</a:t>
            </a:r>
          </a:p>
        </p:txBody>
      </p:sp>
    </p:spTree>
    <p:extLst>
      <p:ext uri="{BB962C8B-B14F-4D97-AF65-F5344CB8AC3E}">
        <p14:creationId xmlns:p14="http://schemas.microsoft.com/office/powerpoint/2010/main" val="270279640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C7F0E0A5-942B-BF40-80F9-3D088F526FEE}"/>
              </a:ext>
            </a:extLst>
          </p:cNvPr>
          <p:cNvSpPr txBox="1">
            <a:spLocks noChangeArrowheads="1"/>
          </p:cNvSpPr>
          <p:nvPr/>
        </p:nvSpPr>
        <p:spPr bwMode="auto">
          <a:xfrm>
            <a:off x="815977" y="801441"/>
            <a:ext cx="75660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A term for people whose gender identity and expression does not align with man, woman, or any other gender. </a:t>
            </a:r>
          </a:p>
        </p:txBody>
      </p:sp>
    </p:spTree>
    <p:extLst>
      <p:ext uri="{BB962C8B-B14F-4D97-AF65-F5344CB8AC3E}">
        <p14:creationId xmlns:p14="http://schemas.microsoft.com/office/powerpoint/2010/main" val="3041172935"/>
      </p:ext>
    </p:extLst>
  </p:cSld>
  <p:clrMapOvr>
    <a:masterClrMapping/>
  </p:clrMapOvr>
  <p:transition spd="slow">
    <p:zo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E823DF62-E028-1B42-B0D7-DC340E4F1173}"/>
              </a:ext>
            </a:extLst>
          </p:cNvPr>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Agender</a:t>
            </a:r>
          </a:p>
        </p:txBody>
      </p:sp>
    </p:spTree>
    <p:extLst>
      <p:ext uri="{BB962C8B-B14F-4D97-AF65-F5344CB8AC3E}">
        <p14:creationId xmlns:p14="http://schemas.microsoft.com/office/powerpoint/2010/main" val="167212420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Box 5"/>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What is the average size of an adult erect penis?</a:t>
            </a:r>
          </a:p>
        </p:txBody>
      </p:sp>
    </p:spTree>
    <p:extLst>
      <p:ext uri="{BB962C8B-B14F-4D97-AF65-F5344CB8AC3E}">
        <p14:creationId xmlns:p14="http://schemas.microsoft.com/office/powerpoint/2010/main" val="412654649"/>
      </p:ext>
    </p:extLst>
  </p:cSld>
  <p:clrMapOvr>
    <a:masterClrMapping/>
  </p:clrMapOvr>
  <p:transition spd="slow">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5"/>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5 to 7 inches.</a:t>
            </a:r>
          </a:p>
        </p:txBody>
      </p:sp>
    </p:spTree>
    <p:extLst>
      <p:ext uri="{BB962C8B-B14F-4D97-AF65-F5344CB8AC3E}">
        <p14:creationId xmlns:p14="http://schemas.microsoft.com/office/powerpoint/2010/main" val="63462958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Box 5"/>
          <p:cNvSpPr txBox="1">
            <a:spLocks noChangeArrowheads="1"/>
          </p:cNvSpPr>
          <p:nvPr/>
        </p:nvSpPr>
        <p:spPr bwMode="auto">
          <a:xfrm>
            <a:off x="815977" y="801440"/>
            <a:ext cx="75660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If it’s too cold, this body part pulls the testicles closer to the body. If it's too warm, the testicles hang away from your body.</a:t>
            </a:r>
          </a:p>
        </p:txBody>
      </p:sp>
    </p:spTree>
    <p:extLst>
      <p:ext uri="{BB962C8B-B14F-4D97-AF65-F5344CB8AC3E}">
        <p14:creationId xmlns:p14="http://schemas.microsoft.com/office/powerpoint/2010/main" val="3384068378"/>
      </p:ext>
    </p:extLst>
  </p:cSld>
  <p:clrMapOvr>
    <a:masterClrMapping/>
  </p:clrMapOvr>
  <p:transition spd="slow">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5"/>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Scrotum (balls)</a:t>
            </a:r>
          </a:p>
        </p:txBody>
      </p:sp>
    </p:spTree>
    <p:extLst>
      <p:ext uri="{BB962C8B-B14F-4D97-AF65-F5344CB8AC3E}">
        <p14:creationId xmlns:p14="http://schemas.microsoft.com/office/powerpoint/2010/main" val="385076792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5"/>
          <p:cNvSpPr txBox="1">
            <a:spLocks noChangeArrowheads="1"/>
          </p:cNvSpPr>
          <p:nvPr/>
        </p:nvSpPr>
        <p:spPr bwMode="auto">
          <a:xfrm>
            <a:off x="762000" y="1371600"/>
            <a:ext cx="756602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3600" dirty="0">
                <a:solidFill>
                  <a:schemeClr val="bg1"/>
                </a:solidFill>
                <a:latin typeface="Arial Black" pitchFamily="34" charset="0"/>
                <a:cs typeface="Arial" charset="0"/>
              </a:rPr>
              <a:t>This makes a fluid that helps sperm move. It’s about the size of a walnut or golf ball. It’s sensitive to pressure or touch in a way that many people find pleasurable</a:t>
            </a:r>
          </a:p>
        </p:txBody>
      </p:sp>
    </p:spTree>
    <p:extLst>
      <p:ext uri="{BB962C8B-B14F-4D97-AF65-F5344CB8AC3E}">
        <p14:creationId xmlns:p14="http://schemas.microsoft.com/office/powerpoint/2010/main" val="1624883293"/>
      </p:ext>
    </p:extLst>
  </p:cSld>
  <p:clrMapOvr>
    <a:masterClrMapping/>
  </p:clrMapOvr>
  <p:transition spd="slow">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5"/>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Prostate Gland</a:t>
            </a:r>
          </a:p>
        </p:txBody>
      </p:sp>
    </p:spTree>
    <p:extLst>
      <p:ext uri="{BB962C8B-B14F-4D97-AF65-F5344CB8AC3E}">
        <p14:creationId xmlns:p14="http://schemas.microsoft.com/office/powerpoint/2010/main" val="94932379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5"/>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penis is made up of 2 parts, what are these two parts?</a:t>
            </a:r>
          </a:p>
        </p:txBody>
      </p:sp>
    </p:spTree>
    <p:extLst>
      <p:ext uri="{BB962C8B-B14F-4D97-AF65-F5344CB8AC3E}">
        <p14:creationId xmlns:p14="http://schemas.microsoft.com/office/powerpoint/2010/main" val="224557967"/>
      </p:ext>
    </p:extLst>
  </p:cSld>
  <p:clrMapOvr>
    <a:masterClrMapping/>
  </p:clrMapOvr>
  <p:transition spd="slow">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5"/>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shaft and the glands</a:t>
            </a:r>
          </a:p>
        </p:txBody>
      </p:sp>
    </p:spTree>
    <p:extLst>
      <p:ext uri="{BB962C8B-B14F-4D97-AF65-F5344CB8AC3E}">
        <p14:creationId xmlns:p14="http://schemas.microsoft.com/office/powerpoint/2010/main" val="233305263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5"/>
          <p:cNvSpPr txBox="1">
            <a:spLocks noChangeArrowheads="1"/>
          </p:cNvSpPr>
          <p:nvPr/>
        </p:nvSpPr>
        <p:spPr bwMode="auto">
          <a:xfrm>
            <a:off x="815977" y="1601660"/>
            <a:ext cx="756602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This occurs when cells that aren't normal grow out of control in the testicles. </a:t>
            </a:r>
          </a:p>
        </p:txBody>
      </p:sp>
    </p:spTree>
    <p:extLst>
      <p:ext uri="{BB962C8B-B14F-4D97-AF65-F5344CB8AC3E}">
        <p14:creationId xmlns:p14="http://schemas.microsoft.com/office/powerpoint/2010/main" val="397899805"/>
      </p:ext>
    </p:extLst>
  </p:cSld>
  <p:clrMapOvr>
    <a:masterClrMapping/>
  </p:clrMapOvr>
  <p:transition spd="slow">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5"/>
          <p:cNvSpPr txBox="1">
            <a:spLocks noChangeArrowheads="1"/>
          </p:cNvSpPr>
          <p:nvPr/>
        </p:nvSpPr>
        <p:spPr bwMode="auto">
          <a:xfrm>
            <a:off x="815977" y="1170774"/>
            <a:ext cx="756602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5400" dirty="0">
                <a:solidFill>
                  <a:schemeClr val="bg1"/>
                </a:solidFill>
                <a:latin typeface="Arial Black" pitchFamily="34" charset="0"/>
                <a:cs typeface="Arial" charset="0"/>
              </a:rPr>
              <a:t>Testicular Cancer, you can do self-examinations to screen for it.</a:t>
            </a:r>
          </a:p>
        </p:txBody>
      </p:sp>
    </p:spTree>
    <p:extLst>
      <p:ext uri="{BB962C8B-B14F-4D97-AF65-F5344CB8AC3E}">
        <p14:creationId xmlns:p14="http://schemas.microsoft.com/office/powerpoint/2010/main" val="2703488969"/>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Box 5"/>
          <p:cNvSpPr txBox="1">
            <a:spLocks noChangeArrowheads="1"/>
          </p:cNvSpPr>
          <p:nvPr/>
        </p:nvSpPr>
        <p:spPr bwMode="auto">
          <a:xfrm>
            <a:off x="815977" y="986106"/>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This is the outside, visible part of genitals including— the labia (lips), clitoris, vaginal opening, and the opening to the urethra</a:t>
            </a:r>
          </a:p>
        </p:txBody>
      </p:sp>
    </p:spTree>
  </p:cSld>
  <p:clrMapOvr>
    <a:masterClrMapping/>
  </p:clrMapOvr>
  <p:transition spd="slow">
    <p:zo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5"/>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Vulva</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Box 5"/>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True or false: All vagina’s produce lots of natural lubricants.</a:t>
            </a:r>
          </a:p>
        </p:txBody>
      </p:sp>
    </p:spTree>
  </p:cSld>
  <p:clrMapOvr>
    <a:masterClrMapping/>
  </p:clrMapOvr>
  <p:transition spd="slow">
    <p:zo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5"/>
          <p:cNvSpPr txBox="1">
            <a:spLocks noChangeArrowheads="1"/>
          </p:cNvSpPr>
          <p:nvPr/>
        </p:nvSpPr>
        <p:spPr bwMode="auto">
          <a:xfrm>
            <a:off x="762000" y="773669"/>
            <a:ext cx="756602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800" dirty="0">
                <a:solidFill>
                  <a:schemeClr val="bg1"/>
                </a:solidFill>
                <a:latin typeface="Arial Black" pitchFamily="34" charset="0"/>
                <a:cs typeface="Arial" charset="0"/>
              </a:rPr>
              <a:t>False, some vaginas produce a lot of natural lubrication, others don’t, and that’s perfectly normal</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5"/>
          <p:cNvSpPr txBox="1">
            <a:spLocks noChangeArrowheads="1"/>
          </p:cNvSpPr>
          <p:nvPr/>
        </p:nvSpPr>
        <p:spPr bwMode="auto">
          <a:xfrm>
            <a:off x="815977" y="986108"/>
            <a:ext cx="7566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This body part is made up of spongy tissue that becomes swollen when you are aroused and has more nerve endings that any other part of the body.</a:t>
            </a:r>
          </a:p>
        </p:txBody>
      </p:sp>
    </p:spTree>
  </p:cSld>
  <p:clrMapOvr>
    <a:masterClrMapping/>
  </p:clrMapOvr>
  <p:transition spd="slow">
    <p:zo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5"/>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Clitoris</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5"/>
          <p:cNvSpPr txBox="1">
            <a:spLocks noChangeArrowheads="1"/>
          </p:cNvSpPr>
          <p:nvPr/>
        </p:nvSpPr>
        <p:spPr bwMode="auto">
          <a:xfrm>
            <a:off x="815975" y="1548349"/>
            <a:ext cx="756602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000" dirty="0">
                <a:solidFill>
                  <a:schemeClr val="bg1"/>
                </a:solidFill>
                <a:latin typeface="Arial Black" pitchFamily="34" charset="0"/>
                <a:cs typeface="Arial" charset="0"/>
              </a:rPr>
              <a:t>This type of lubricant is difficult to be flushed out of the body, resulting in vaginal irritation and infections</a:t>
            </a:r>
          </a:p>
        </p:txBody>
      </p:sp>
    </p:spTree>
  </p:cSld>
  <p:clrMapOvr>
    <a:masterClrMapping/>
  </p:clrMapOvr>
  <p:transition spd="slow">
    <p:zo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5"/>
          <p:cNvSpPr txBox="1">
            <a:spLocks noChangeArrowheads="1"/>
          </p:cNvSpPr>
          <p:nvPr/>
        </p:nvSpPr>
        <p:spPr bwMode="auto">
          <a:xfrm>
            <a:off x="815977" y="1909438"/>
            <a:ext cx="75660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Oil Based Lubricant</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5"/>
          <p:cNvSpPr txBox="1">
            <a:spLocks noChangeArrowheads="1"/>
          </p:cNvSpPr>
          <p:nvPr/>
        </p:nvSpPr>
        <p:spPr bwMode="auto">
          <a:xfrm>
            <a:off x="815977" y="1355439"/>
            <a:ext cx="756602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800" dirty="0">
                <a:solidFill>
                  <a:schemeClr val="bg1"/>
                </a:solidFill>
                <a:latin typeface="Arial Black" pitchFamily="34" charset="0"/>
                <a:cs typeface="Arial" charset="0"/>
              </a:rPr>
              <a:t>This is located a few inches inside, on the front or belly-button side of the vagina. </a:t>
            </a:r>
          </a:p>
        </p:txBody>
      </p:sp>
    </p:spTree>
  </p:cSld>
  <p:clrMapOvr>
    <a:masterClrMapping/>
  </p:clrMapOvr>
  <p:transition spd="slow">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5"/>
          <p:cNvSpPr txBox="1">
            <a:spLocks noChangeArrowheads="1"/>
          </p:cNvSpPr>
          <p:nvPr/>
        </p:nvSpPr>
        <p:spPr bwMode="auto">
          <a:xfrm>
            <a:off x="815977" y="2371102"/>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‘G’ Spot</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896048"/>
            <a:ext cx="4876800" cy="230435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590800"/>
            <a:ext cx="8153400" cy="22648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Box 5"/>
          <p:cNvSpPr txBox="1">
            <a:spLocks noChangeArrowheads="1"/>
          </p:cNvSpPr>
          <p:nvPr/>
        </p:nvSpPr>
        <p:spPr bwMode="auto">
          <a:xfrm>
            <a:off x="533400" y="655796"/>
            <a:ext cx="792480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4400" dirty="0">
                <a:solidFill>
                  <a:schemeClr val="bg1"/>
                </a:solidFill>
                <a:latin typeface="Arial Black" pitchFamily="34" charset="0"/>
                <a:cs typeface="Arial" charset="0"/>
              </a:rPr>
              <a:t>If you are 13-30 years old you can have a drop-in visit with a nurse about your sexual health at this clinic located in Kentville NS on these days. </a:t>
            </a:r>
          </a:p>
        </p:txBody>
      </p:sp>
      <p:sp>
        <p:nvSpPr>
          <p:cNvPr id="3" name="Rectangle 2"/>
          <p:cNvSpPr/>
          <p:nvPr/>
        </p:nvSpPr>
        <p:spPr>
          <a:xfrm>
            <a:off x="3429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4" name="Rectangle 3"/>
          <p:cNvSpPr/>
          <p:nvPr/>
        </p:nvSpPr>
        <p:spPr>
          <a:xfrm>
            <a:off x="4191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5" name="Rectangle 4"/>
          <p:cNvSpPr/>
          <p:nvPr/>
        </p:nvSpPr>
        <p:spPr>
          <a:xfrm>
            <a:off x="1905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6" name="Rectangle 5"/>
          <p:cNvSpPr/>
          <p:nvPr/>
        </p:nvSpPr>
        <p:spPr>
          <a:xfrm>
            <a:off x="2667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7" name="Rectangle 6"/>
          <p:cNvSpPr/>
          <p:nvPr/>
        </p:nvSpPr>
        <p:spPr>
          <a:xfrm>
            <a:off x="6477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8" name="Rectangle 7"/>
          <p:cNvSpPr/>
          <p:nvPr/>
        </p:nvSpPr>
        <p:spPr>
          <a:xfrm>
            <a:off x="7239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9" name="Rectangle 8"/>
          <p:cNvSpPr/>
          <p:nvPr/>
        </p:nvSpPr>
        <p:spPr>
          <a:xfrm>
            <a:off x="4953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0" name="Rectangle 9"/>
          <p:cNvSpPr/>
          <p:nvPr/>
        </p:nvSpPr>
        <p:spPr>
          <a:xfrm>
            <a:off x="5715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1" name="Rectangle 10"/>
          <p:cNvSpPr/>
          <p:nvPr/>
        </p:nvSpPr>
        <p:spPr>
          <a:xfrm>
            <a:off x="1143000" y="5562600"/>
            <a:ext cx="762000" cy="228600"/>
          </a:xfrm>
          <a:prstGeom prst="rect">
            <a:avLst/>
          </a:prstGeom>
          <a:solidFill>
            <a:schemeClr val="tx1"/>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2" name="Rectangle 11"/>
          <p:cNvSpPr/>
          <p:nvPr/>
        </p:nvSpPr>
        <p:spPr>
          <a:xfrm>
            <a:off x="1143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3" name="Rectangle 12"/>
          <p:cNvSpPr/>
          <p:nvPr/>
        </p:nvSpPr>
        <p:spPr>
          <a:xfrm>
            <a:off x="7239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4" name="Rectangle 13"/>
          <p:cNvSpPr/>
          <p:nvPr/>
        </p:nvSpPr>
        <p:spPr>
          <a:xfrm>
            <a:off x="1905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5" name="Rectangle 14"/>
          <p:cNvSpPr/>
          <p:nvPr/>
        </p:nvSpPr>
        <p:spPr>
          <a:xfrm>
            <a:off x="6477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6" name="Rectangle 15"/>
          <p:cNvSpPr/>
          <p:nvPr/>
        </p:nvSpPr>
        <p:spPr>
          <a:xfrm>
            <a:off x="2667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7" name="Rectangle 16"/>
          <p:cNvSpPr/>
          <p:nvPr/>
        </p:nvSpPr>
        <p:spPr>
          <a:xfrm>
            <a:off x="5715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8" name="Rectangle 17"/>
          <p:cNvSpPr/>
          <p:nvPr/>
        </p:nvSpPr>
        <p:spPr>
          <a:xfrm>
            <a:off x="3429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19" name="Rectangle 18"/>
          <p:cNvSpPr/>
          <p:nvPr/>
        </p:nvSpPr>
        <p:spPr>
          <a:xfrm>
            <a:off x="4953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20" name="Rectangle 19"/>
          <p:cNvSpPr/>
          <p:nvPr/>
        </p:nvSpPr>
        <p:spPr>
          <a:xfrm>
            <a:off x="4191000" y="5562600"/>
            <a:ext cx="762000" cy="228600"/>
          </a:xfrm>
          <a:prstGeom prst="rect">
            <a:avLst/>
          </a:prstGeom>
          <a:solidFill>
            <a:srgbClr val="FF0000"/>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h-TH"/>
          </a:p>
        </p:txBody>
      </p:sp>
      <p:sp>
        <p:nvSpPr>
          <p:cNvPr id="21" name="TextBox 20"/>
          <p:cNvSpPr txBox="1"/>
          <p:nvPr/>
        </p:nvSpPr>
        <p:spPr bwMode="auto">
          <a:xfrm>
            <a:off x="4114800" y="5558288"/>
            <a:ext cx="914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algn="ctr">
              <a:spcBef>
                <a:spcPct val="0"/>
              </a:spcBef>
              <a:buFontTx/>
              <a:buNone/>
            </a:pPr>
            <a:r>
              <a:rPr lang="en-US" sz="800" dirty="0">
                <a:solidFill>
                  <a:schemeClr val="bg1"/>
                </a:solidFill>
                <a:latin typeface="Arial Black" pitchFamily="34" charset="0"/>
                <a:cs typeface="Arial" charset="0"/>
              </a:rPr>
              <a:t>Start Timer</a:t>
            </a:r>
          </a:p>
        </p:txBody>
      </p:sp>
      <p:sp>
        <p:nvSpPr>
          <p:cNvPr id="22" name="TextBox 21">
            <a:hlinkClick r:id="" action="ppaction://hlinkshowjump?jump=nextslide"/>
          </p:cNvPr>
          <p:cNvSpPr txBox="1"/>
          <p:nvPr/>
        </p:nvSpPr>
        <p:spPr bwMode="auto">
          <a:xfrm>
            <a:off x="8099424" y="5384511"/>
            <a:ext cx="8159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ctr" anchorCtr="0">
            <a:spAutoFit/>
          </a:bodyPr>
          <a:lstStyle/>
          <a:p>
            <a:pPr algn="ctr">
              <a:spcBef>
                <a:spcPct val="0"/>
              </a:spcBef>
              <a:buFontTx/>
              <a:buNone/>
            </a:pPr>
            <a:r>
              <a:rPr lang="en-US" sz="800" dirty="0">
                <a:solidFill>
                  <a:schemeClr val="bg1"/>
                </a:solidFill>
                <a:latin typeface="Arial Black" pitchFamily="34" charset="0"/>
                <a:cs typeface="Arial" charset="0"/>
              </a:rPr>
              <a:t>GO TO</a:t>
            </a:r>
          </a:p>
          <a:p>
            <a:pPr algn="ctr">
              <a:spcBef>
                <a:spcPct val="0"/>
              </a:spcBef>
              <a:buFontTx/>
              <a:buNone/>
            </a:pPr>
            <a:r>
              <a:rPr lang="en-US" sz="800" dirty="0">
                <a:solidFill>
                  <a:schemeClr val="bg1"/>
                </a:solidFill>
                <a:latin typeface="Arial Black" pitchFamily="34" charset="0"/>
                <a:cs typeface="Arial" charset="0"/>
              </a:rPr>
              <a:t>PROMPT</a:t>
            </a:r>
          </a:p>
          <a:p>
            <a:pPr algn="ctr">
              <a:spcBef>
                <a:spcPct val="0"/>
              </a:spcBef>
              <a:buFontTx/>
              <a:buNone/>
            </a:pPr>
            <a:r>
              <a:rPr lang="en-US" sz="800" dirty="0">
                <a:solidFill>
                  <a:schemeClr val="bg1"/>
                </a:solidFill>
                <a:latin typeface="Arial Black" pitchFamily="34" charset="0"/>
                <a:cs typeface="Arial" charset="0"/>
              </a:rPr>
              <a:t>(RESPONSE)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30 Second Timer With Jeopardy Thinking Music.wav"/>
                                        </p:tgtEl>
                                      </p:cMediaNode>
                                    </p:audio>
                                  </p:subTnLst>
                                </p:cTn>
                              </p:par>
                              <p:par>
                                <p:cTn id="7" presetID="1" presetClass="entr" presetSubtype="0" fill="hold" grpId="1"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xit" presetSubtype="0" fill="hold" grpId="0" nodeType="withEffect">
                                  <p:stCondLst>
                                    <p:cond delay="6000"/>
                                  </p:stCondLst>
                                  <p:childTnLst>
                                    <p:set>
                                      <p:cBhvr>
                                        <p:cTn id="26" dur="1" fill="hold">
                                          <p:stCondLst>
                                            <p:cond delay="0"/>
                                          </p:stCondLst>
                                        </p:cTn>
                                        <p:tgtEl>
                                          <p:spTgt spid="12"/>
                                        </p:tgtEl>
                                        <p:attrNameLst>
                                          <p:attrName>style.visibility</p:attrName>
                                        </p:attrNameLst>
                                      </p:cBhvr>
                                      <p:to>
                                        <p:strVal val="hidden"/>
                                      </p:to>
                                    </p:set>
                                  </p:childTnLst>
                                </p:cTn>
                              </p:par>
                              <p:par>
                                <p:cTn id="27" presetID="1" presetClass="exit" presetSubtype="0" fill="hold" grpId="0" nodeType="withEffect">
                                  <p:stCondLst>
                                    <p:cond delay="6000"/>
                                  </p:stCondLst>
                                  <p:childTnLst>
                                    <p:set>
                                      <p:cBhvr>
                                        <p:cTn id="28" dur="1" fill="hold">
                                          <p:stCondLst>
                                            <p:cond delay="0"/>
                                          </p:stCondLst>
                                        </p:cTn>
                                        <p:tgtEl>
                                          <p:spTgt spid="13"/>
                                        </p:tgtEl>
                                        <p:attrNameLst>
                                          <p:attrName>style.visibility</p:attrName>
                                        </p:attrNameLst>
                                      </p:cBhvr>
                                      <p:to>
                                        <p:strVal val="hidden"/>
                                      </p:to>
                                    </p:set>
                                  </p:childTnLst>
                                </p:cTn>
                              </p:par>
                            </p:childTnLst>
                          </p:cTn>
                        </p:par>
                        <p:par>
                          <p:cTn id="29" fill="hold">
                            <p:stCondLst>
                              <p:cond delay="6000"/>
                            </p:stCondLst>
                            <p:childTnLst>
                              <p:par>
                                <p:cTn id="30" presetID="1" presetClass="exit" presetSubtype="0" fill="hold" grpId="0" nodeType="afterEffect">
                                  <p:stCondLst>
                                    <p:cond delay="6000"/>
                                  </p:stCondLst>
                                  <p:childTnLst>
                                    <p:set>
                                      <p:cBhvr>
                                        <p:cTn id="31" dur="1" fill="hold">
                                          <p:stCondLst>
                                            <p:cond delay="0"/>
                                          </p:stCondLst>
                                        </p:cTn>
                                        <p:tgtEl>
                                          <p:spTgt spid="14"/>
                                        </p:tgtEl>
                                        <p:attrNameLst>
                                          <p:attrName>style.visibility</p:attrName>
                                        </p:attrNameLst>
                                      </p:cBhvr>
                                      <p:to>
                                        <p:strVal val="hidden"/>
                                      </p:to>
                                    </p:set>
                                  </p:childTnLst>
                                </p:cTn>
                              </p:par>
                              <p:par>
                                <p:cTn id="32" presetID="1" presetClass="exit" presetSubtype="0" fill="hold" nodeType="withEffect">
                                  <p:stCondLst>
                                    <p:cond delay="6000"/>
                                  </p:stCondLst>
                                  <p:childTnLst>
                                    <p:set>
                                      <p:cBhvr>
                                        <p:cTn id="33" dur="1" fill="hold">
                                          <p:stCondLst>
                                            <p:cond delay="0"/>
                                          </p:stCondLst>
                                        </p:cTn>
                                        <p:tgtEl>
                                          <p:spTgt spid="15"/>
                                        </p:tgtEl>
                                        <p:attrNameLst>
                                          <p:attrName>style.visibility</p:attrName>
                                        </p:attrNameLst>
                                      </p:cBhvr>
                                      <p:to>
                                        <p:strVal val="hidden"/>
                                      </p:to>
                                    </p:set>
                                  </p:childTnLst>
                                </p:cTn>
                              </p:par>
                            </p:childTnLst>
                          </p:cTn>
                        </p:par>
                        <p:par>
                          <p:cTn id="34" fill="hold">
                            <p:stCondLst>
                              <p:cond delay="12000"/>
                            </p:stCondLst>
                            <p:childTnLst>
                              <p:par>
                                <p:cTn id="35" presetID="1" presetClass="exit" presetSubtype="0" fill="hold" grpId="0" nodeType="afterEffect">
                                  <p:stCondLst>
                                    <p:cond delay="6000"/>
                                  </p:stCondLst>
                                  <p:childTnLst>
                                    <p:set>
                                      <p:cBhvr>
                                        <p:cTn id="36" dur="1" fill="hold">
                                          <p:stCondLst>
                                            <p:cond delay="0"/>
                                          </p:stCondLst>
                                        </p:cTn>
                                        <p:tgtEl>
                                          <p:spTgt spid="16"/>
                                        </p:tgtEl>
                                        <p:attrNameLst>
                                          <p:attrName>style.visibility</p:attrName>
                                        </p:attrNameLst>
                                      </p:cBhvr>
                                      <p:to>
                                        <p:strVal val="hidden"/>
                                      </p:to>
                                    </p:set>
                                  </p:childTnLst>
                                </p:cTn>
                              </p:par>
                              <p:par>
                                <p:cTn id="37" presetID="1" presetClass="exit" presetSubtype="0" fill="hold" nodeType="withEffect">
                                  <p:stCondLst>
                                    <p:cond delay="6000"/>
                                  </p:stCondLst>
                                  <p:childTnLst>
                                    <p:set>
                                      <p:cBhvr>
                                        <p:cTn id="38" dur="1" fill="hold">
                                          <p:stCondLst>
                                            <p:cond delay="0"/>
                                          </p:stCondLst>
                                        </p:cTn>
                                        <p:tgtEl>
                                          <p:spTgt spid="17"/>
                                        </p:tgtEl>
                                        <p:attrNameLst>
                                          <p:attrName>style.visibility</p:attrName>
                                        </p:attrNameLst>
                                      </p:cBhvr>
                                      <p:to>
                                        <p:strVal val="hidden"/>
                                      </p:to>
                                    </p:set>
                                  </p:childTnLst>
                                </p:cTn>
                              </p:par>
                            </p:childTnLst>
                          </p:cTn>
                        </p:par>
                        <p:par>
                          <p:cTn id="39" fill="hold">
                            <p:stCondLst>
                              <p:cond delay="18000"/>
                            </p:stCondLst>
                            <p:childTnLst>
                              <p:par>
                                <p:cTn id="40" presetID="1" presetClass="exit" presetSubtype="0" fill="hold" grpId="0" nodeType="afterEffect">
                                  <p:stCondLst>
                                    <p:cond delay="6000"/>
                                  </p:stCondLst>
                                  <p:childTnLst>
                                    <p:set>
                                      <p:cBhvr>
                                        <p:cTn id="41" dur="1" fill="hold">
                                          <p:stCondLst>
                                            <p:cond delay="0"/>
                                          </p:stCondLst>
                                        </p:cTn>
                                        <p:tgtEl>
                                          <p:spTgt spid="18"/>
                                        </p:tgtEl>
                                        <p:attrNameLst>
                                          <p:attrName>style.visibility</p:attrName>
                                        </p:attrNameLst>
                                      </p:cBhvr>
                                      <p:to>
                                        <p:strVal val="hidden"/>
                                      </p:to>
                                    </p:set>
                                  </p:childTnLst>
                                </p:cTn>
                              </p:par>
                              <p:par>
                                <p:cTn id="42" presetID="1" presetClass="exit" presetSubtype="0" fill="hold" nodeType="withEffect">
                                  <p:stCondLst>
                                    <p:cond delay="6000"/>
                                  </p:stCondLst>
                                  <p:childTnLst>
                                    <p:set>
                                      <p:cBhvr>
                                        <p:cTn id="43" dur="1" fill="hold">
                                          <p:stCondLst>
                                            <p:cond delay="0"/>
                                          </p:stCondLst>
                                        </p:cTn>
                                        <p:tgtEl>
                                          <p:spTgt spid="19"/>
                                        </p:tgtEl>
                                        <p:attrNameLst>
                                          <p:attrName>style.visibility</p:attrName>
                                        </p:attrNameLst>
                                      </p:cBhvr>
                                      <p:to>
                                        <p:strVal val="hidden"/>
                                      </p:to>
                                    </p:set>
                                  </p:childTnLst>
                                </p:cTn>
                              </p:par>
                            </p:childTnLst>
                          </p:cTn>
                        </p:par>
                        <p:par>
                          <p:cTn id="44" fill="hold">
                            <p:stCondLst>
                              <p:cond delay="24000"/>
                            </p:stCondLst>
                            <p:childTnLst>
                              <p:par>
                                <p:cTn id="45" presetID="10" presetClass="exit" presetSubtype="0" fill="hold" grpId="0" nodeType="afterEffect">
                                  <p:stCondLst>
                                    <p:cond delay="6000"/>
                                  </p:stCondLst>
                                  <p:childTnLst>
                                    <p:animEffect transition="out" filter="fade">
                                      <p:cBhvr>
                                        <p:cTn id="46" dur="1000"/>
                                        <p:tgtEl>
                                          <p:spTgt spid="20"/>
                                        </p:tgtEl>
                                      </p:cBhvr>
                                    </p:animEffect>
                                    <p:set>
                                      <p:cBhvr>
                                        <p:cTn id="47" dur="1" fill="hold">
                                          <p:stCondLst>
                                            <p:cond delay="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6" grpId="0" animBg="1"/>
      <p:bldP spid="16" grpId="1" animBg="1"/>
      <p:bldP spid="17" grpId="0" animBg="1"/>
      <p:bldP spid="18" grpId="0" animBg="1"/>
      <p:bldP spid="18" grpId="1" animBg="1"/>
      <p:bldP spid="19" grpId="0" animBg="1"/>
      <p:bldP spid="20" grpId="0" animBg="1"/>
      <p:bldP spid="20" grpId="1" animBg="1"/>
      <p:bldP spid="2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Box 5"/>
          <p:cNvSpPr txBox="1">
            <a:spLocks noChangeArrowheads="1"/>
          </p:cNvSpPr>
          <p:nvPr/>
        </p:nvSpPr>
        <p:spPr bwMode="auto">
          <a:xfrm>
            <a:off x="792159" y="872460"/>
            <a:ext cx="75660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6000" dirty="0">
                <a:solidFill>
                  <a:schemeClr val="bg1"/>
                </a:solidFill>
                <a:latin typeface="Arial Black" pitchFamily="34" charset="0"/>
                <a:cs typeface="Arial" charset="0"/>
              </a:rPr>
              <a:t>THE RED DOOR</a:t>
            </a:r>
          </a:p>
        </p:txBody>
      </p:sp>
      <p:pic>
        <p:nvPicPr>
          <p:cNvPr id="3" name="Picture 2">
            <a:extLst>
              <a:ext uri="{FF2B5EF4-FFF2-40B4-BE49-F238E27FC236}">
                <a16:creationId xmlns:a16="http://schemas.microsoft.com/office/drawing/2014/main" id="{E783D6A6-6D9B-9142-8954-6C5B7D946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3962400"/>
            <a:ext cx="7778750" cy="1600200"/>
          </a:xfrm>
          <a:prstGeom prst="rect">
            <a:avLst/>
          </a:prstGeom>
        </p:spPr>
      </p:pic>
      <p:sp>
        <p:nvSpPr>
          <p:cNvPr id="5" name="TextBox 4">
            <a:extLst>
              <a:ext uri="{FF2B5EF4-FFF2-40B4-BE49-F238E27FC236}">
                <a16:creationId xmlns:a16="http://schemas.microsoft.com/office/drawing/2014/main" id="{ACD0204D-8D88-FD4D-9BF9-9CAA3DC050D7}"/>
              </a:ext>
            </a:extLst>
          </p:cNvPr>
          <p:cNvSpPr txBox="1"/>
          <p:nvPr/>
        </p:nvSpPr>
        <p:spPr bwMode="auto">
          <a:xfrm>
            <a:off x="629188" y="1888123"/>
            <a:ext cx="78919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nchorCtr="0">
            <a:spAutoFit/>
          </a:bodyPr>
          <a:lstStyle/>
          <a:p>
            <a:pPr algn="ctr"/>
            <a:r>
              <a:rPr lang="en-CA" sz="2200" dirty="0">
                <a:solidFill>
                  <a:schemeClr val="bg1"/>
                </a:solidFill>
                <a:latin typeface="Arial" panose="020B0604020202020204" pitchFamily="34" charset="0"/>
                <a:cs typeface="Arial" panose="020B0604020202020204" pitchFamily="34" charset="0"/>
              </a:rPr>
              <a:t>Drop in Monday, Wednesday, Friday 12:00 - 5:00 pm.</a:t>
            </a:r>
          </a:p>
          <a:p>
            <a:pPr algn="ctr"/>
            <a:r>
              <a:rPr lang="en-CA" sz="2200" dirty="0">
                <a:solidFill>
                  <a:schemeClr val="bg1"/>
                </a:solidFill>
                <a:latin typeface="Arial" panose="020B0604020202020204" pitchFamily="34" charset="0"/>
                <a:cs typeface="Arial" panose="020B0604020202020204" pitchFamily="34" charset="0"/>
              </a:rPr>
              <a:t>Call ahead for an appointment with the doctor.</a:t>
            </a:r>
          </a:p>
          <a:p>
            <a:pPr algn="ctr"/>
            <a:endParaRPr lang="en-CA" sz="2200" dirty="0">
              <a:solidFill>
                <a:schemeClr val="bg1"/>
              </a:solidFill>
              <a:latin typeface="Arial" panose="020B0604020202020204" pitchFamily="34" charset="0"/>
              <a:cs typeface="Arial" panose="020B0604020202020204" pitchFamily="34" charset="0"/>
            </a:endParaRPr>
          </a:p>
          <a:p>
            <a:pPr algn="ctr"/>
            <a:r>
              <a:rPr lang="en-CA" sz="2200" dirty="0">
                <a:solidFill>
                  <a:schemeClr val="bg1"/>
                </a:solidFill>
                <a:latin typeface="Arial" panose="020B0604020202020204" pitchFamily="34" charset="0"/>
                <a:cs typeface="Arial" panose="020B0604020202020204" pitchFamily="34" charset="0"/>
              </a:rPr>
              <a:t>35 Webster St., Suite 202, Kentville </a:t>
            </a:r>
          </a:p>
          <a:p>
            <a:pPr algn="ctr"/>
            <a:r>
              <a:rPr lang="en-CA" sz="2200" dirty="0">
                <a:solidFill>
                  <a:schemeClr val="bg1"/>
                </a:solidFill>
                <a:latin typeface="Arial" panose="020B0604020202020204" pitchFamily="34" charset="0"/>
                <a:cs typeface="Arial" panose="020B0604020202020204" pitchFamily="34" charset="0"/>
              </a:rPr>
              <a:t>We can be reached at (902) 679-1411 or </a:t>
            </a:r>
            <a:r>
              <a:rPr lang="en-CA" sz="22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info@thereddoor.ca</a:t>
            </a:r>
            <a:r>
              <a:rPr lang="en-CA" sz="2200" dirty="0">
                <a:solidFill>
                  <a:schemeClr val="bg1"/>
                </a:solidFill>
                <a:latin typeface="Arial" panose="020B0604020202020204" pitchFamily="34" charset="0"/>
                <a:cs typeface="Arial" panose="020B0604020202020204" pitchFamily="34" charset="0"/>
              </a:rPr>
              <a:t>.</a:t>
            </a:r>
          </a:p>
        </p:txBody>
      </p:sp>
    </p:spTree>
  </p:cSld>
  <p:clrMapOvr>
    <a:masterClrMapping/>
  </p:clrMapOvr>
</p:sld>
</file>

<file path=ppt/theme/theme1.xml><?xml version="1.0" encoding="utf-8"?>
<a:theme xmlns:a="http://schemas.openxmlformats.org/drawingml/2006/main" name="Default Design">
  <a:themeElements>
    <a:clrScheme name="Jeopardy">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DB01"/>
      </a:hlink>
      <a:folHlink>
        <a:srgbClr val="3366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nchor="ctr" anchorCtr="0">
        <a:spAutoFit/>
      </a:bodyPr>
      <a:lstStyle>
        <a:defPPr algn="ctr">
          <a:spcBef>
            <a:spcPct val="0"/>
          </a:spcBef>
          <a:buFontTx/>
          <a:buNone/>
          <a:defRPr sz="6000" dirty="0">
            <a:solidFill>
              <a:schemeClr val="bg1"/>
            </a:solidFill>
            <a:latin typeface="Arial Black" pitchFamily="34" charset="0"/>
            <a:cs typeface="Arial" charset="0"/>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Jeopardy">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DB01"/>
      </a:hlink>
      <a:folHlink>
        <a:srgbClr val="3366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nchor="ctr" anchorCtr="0">
        <a:spAutoFit/>
      </a:bodyPr>
      <a:lstStyle>
        <a:defPPr algn="ctr">
          <a:spcBef>
            <a:spcPct val="0"/>
          </a:spcBef>
          <a:buFontTx/>
          <a:buNone/>
          <a:defRPr sz="6000" dirty="0">
            <a:solidFill>
              <a:schemeClr val="bg1"/>
            </a:solidFill>
            <a:latin typeface="Arial Black" pitchFamily="34" charset="0"/>
            <a:cs typeface="Arial" charset="0"/>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2966</TotalTime>
  <Words>1529</Words>
  <Application>Microsoft Macintosh PowerPoint</Application>
  <PresentationFormat>On-screen Show (4:3)</PresentationFormat>
  <Paragraphs>184</Paragraphs>
  <Slides>75</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75</vt:i4>
      </vt:variant>
    </vt:vector>
  </HeadingPairs>
  <TitlesOfParts>
    <vt:vector size="84" baseType="lpstr">
      <vt:lpstr>Arial</vt:lpstr>
      <vt:lpstr>Arial Black</vt:lpstr>
      <vt:lpstr>Arial Narrow</vt:lpstr>
      <vt:lpstr>Calibri</vt:lpstr>
      <vt:lpstr>Impact</vt:lpstr>
      <vt:lpstr>Tahoma</vt:lpstr>
      <vt:lpstr>Times New Roman</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Youthdownloads.com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Jeopardy Powerpoint Template</dc:title>
  <dc:subject>Jeopardy Powerpoint Game</dc:subject>
  <dc:creator>Reid Powell</dc:creator>
  <cp:keywords>Jeopardy</cp:keywords>
  <cp:lastModifiedBy>Kaileigh Skinner (130782s)</cp:lastModifiedBy>
  <cp:revision>167</cp:revision>
  <dcterms:created xsi:type="dcterms:W3CDTF">1999-10-07T17:16:48Z</dcterms:created>
  <dcterms:modified xsi:type="dcterms:W3CDTF">2018-11-29T22:28:12Z</dcterms:modified>
  <cp:category>Game Shows</cp:category>
</cp:coreProperties>
</file>