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Override PartName="/ppt/notesSlides/notesSlide1.xml" ContentType="application/vnd.openxmlformats-officedocument.presentationml.notesSlide+xml"/>
  <Override PartName="/ppt/media/media1.mp4" ContentType="video/unknown"/>
  <Override PartName="/ppt/notesSlides/notesSlide2.xml" ContentType="application/vnd.openxmlformats-officedocument.presentationml.notesSlid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 Id="rId3" Type="http://schemas.openxmlformats.org/officeDocument/2006/relationships/hyperlink" Target="https://www.youtube.com/watch?v=vWKqeJxzeBc" TargetMode="External"/></Relationships>

</file>

<file path=ppt/notesSlides/_rels/notesSlide2.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 Id="rId3" Type="http://schemas.openxmlformats.org/officeDocument/2006/relationships/hyperlink" Target="https://www.plannedparenthood.org/learn/abortion" TargetMode="External"/><Relationship Id="rId4" Type="http://schemas.openxmlformats.org/officeDocument/2006/relationships/hyperlink" Target="https://www.plannedparenthood.org/learn/pregnancy" TargetMode="External"/><Relationship Id="rId5" Type="http://schemas.openxmlformats.org/officeDocument/2006/relationships/hyperlink" Target="http://www.ppt.on.ca/ppt/wp-content/uploads/2018/08/abortion-Mar-2018-web-format.pdf" TargetMode="External"/><Relationship Id="rId6" Type="http://schemas.openxmlformats.org/officeDocument/2006/relationships/hyperlink" Target="http://www.ppt.on.ca/ppt/wp-content/uploads/2015/07/Having-a-Baby.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Shape 190"/>
          <p:cNvSpPr/>
          <p:nvPr>
            <p:ph type="sldImg"/>
          </p:nvPr>
        </p:nvSpPr>
        <p:spPr>
          <a:prstGeom prst="rect">
            <a:avLst/>
          </a:prstGeom>
        </p:spPr>
        <p:txBody>
          <a:bodyPr/>
          <a:lstStyle/>
          <a:p>
            <a:pPr/>
          </a:p>
        </p:txBody>
      </p:sp>
      <p:sp>
        <p:nvSpPr>
          <p:cNvPr id="191" name="Shape 191"/>
          <p:cNvSpPr/>
          <p:nvPr>
            <p:ph type="body" sz="quarter" idx="1"/>
          </p:nvPr>
        </p:nvSpPr>
        <p:spPr>
          <a:prstGeom prst="rect">
            <a:avLst/>
          </a:prstGeom>
        </p:spPr>
        <p:txBody>
          <a:bodyPr/>
          <a:lstStyle/>
          <a:p>
            <a:pPr/>
            <a:r>
              <a:rPr u="sng">
                <a:hlinkClick r:id="rId3" invalidUrl="" action="" tgtFrame="" tooltip="" history="1" highlightClick="0" endSnd="0"/>
              </a:rPr>
              <a:t>https://www.youtube.com/watch?v=vWKqeJxzeBc</a:t>
            </a:r>
          </a:p>
          <a:p>
            <a:pPr/>
            <a:r>
              <a:t>Created by: Mitchell Moffit and Gregory Brown</a:t>
            </a:r>
          </a:p>
          <a:p>
            <a:pPr/>
            <a:r>
              <a:t>Written by: Rachel Salt, Greg Brown and Mitchell Moffit</a:t>
            </a:r>
          </a:p>
          <a:p>
            <a:pPr/>
            <a:r>
              <a:t>Illustrated: by: Max Simmons</a:t>
            </a:r>
          </a:p>
          <a:p>
            <a:pPr/>
            <a:r>
              <a:t>Edited by: Sel Ghebrehiwot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Shape 214"/>
          <p:cNvSpPr/>
          <p:nvPr>
            <p:ph type="sldImg"/>
          </p:nvPr>
        </p:nvSpPr>
        <p:spPr>
          <a:prstGeom prst="rect">
            <a:avLst/>
          </a:prstGeom>
        </p:spPr>
        <p:txBody>
          <a:bodyPr/>
          <a:lstStyle/>
          <a:p>
            <a:pPr/>
          </a:p>
        </p:txBody>
      </p:sp>
      <p:sp>
        <p:nvSpPr>
          <p:cNvPr id="215" name="Shape 215"/>
          <p:cNvSpPr/>
          <p:nvPr>
            <p:ph type="body" sz="quarter" idx="1"/>
          </p:nvPr>
        </p:nvSpPr>
        <p:spPr>
          <a:prstGeom prst="rect">
            <a:avLst/>
          </a:prstGeom>
        </p:spPr>
        <p:txBody>
          <a:bodyPr/>
          <a:lstStyle/>
          <a:p>
            <a:pPr/>
            <a:r>
              <a:rPr u="sng">
                <a:hlinkClick r:id="rId3" invalidUrl="" action="" tgtFrame="" tooltip="" history="1" highlightClick="0" endSnd="0"/>
              </a:rPr>
              <a:t>https://www.plannedparenthood.org/learn/abortion</a:t>
            </a:r>
          </a:p>
          <a:p>
            <a:pPr/>
            <a:r>
              <a:rPr u="sng">
                <a:hlinkClick r:id="rId4" invalidUrl="" action="" tgtFrame="" tooltip="" history="1" highlightClick="0" endSnd="0"/>
              </a:rPr>
              <a:t>https://www.plannedparenthood.org/learn/pregnancy</a:t>
            </a:r>
          </a:p>
          <a:p>
            <a:pPr/>
            <a:r>
              <a:rPr u="sng">
                <a:hlinkClick r:id="rId5" invalidUrl="" action="" tgtFrame="" tooltip="" history="1" highlightClick="0" endSnd="0"/>
              </a:rPr>
              <a:t>http://www.ppt.on.ca/ppt/wp-content/uploads/2018/08/abortion-Mar-2018-web-format.pdf</a:t>
            </a:r>
          </a:p>
          <a:p>
            <a:pPr/>
            <a:r>
              <a:rPr u="sng">
                <a:hlinkClick r:id="rId6" invalidUrl="" action="" tgtFrame="" tooltip="" history="1" highlightClick="0" endSnd="0"/>
              </a:rPr>
              <a:t>http://www.ppt.on.ca/ppt/wp-content/uploads/2015/07/Having-a-Baby.pdf</a:t>
            </a:r>
          </a:p>
          <a:p>
            <a:pPr/>
          </a:p>
          <a:p>
            <a:pPr/>
            <a:r>
              <a:t>Graphics:</a:t>
            </a:r>
          </a:p>
          <a:p>
            <a:pPr/>
            <a:r>
              <a:t>&lt;a href="https://www.vecteezy.com"&gt;Free Vector Art by vecteezy.com&lt;/a&gt;</a:t>
            </a:r>
          </a:p>
          <a:p>
            <a:pPr/>
            <a:r>
              <a:t>Free Vector Design by: &lt;a target="_blank" href=“https://www.vecteezy.com"&gt;www.Vecteezy.com&lt;/a&gt;</a:t>
            </a:r>
          </a:p>
          <a:p>
            <a:pPr/>
            <a:r>
              <a:t>https://www.plannedparenthood.org/learn/pregnancy/miscarriage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2088" y="289099"/>
            <a:ext cx="9753603" cy="6505789"/>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idx="13"/>
          </p:nvPr>
        </p:nvSpPr>
        <p:spPr>
          <a:xfrm>
            <a:off x="2263775" y="613833"/>
            <a:ext cx="12401550" cy="8267701"/>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idx="13"/>
          </p:nvPr>
        </p:nvSpPr>
        <p:spPr>
          <a:xfrm>
            <a:off x="4086225" y="2586566"/>
            <a:ext cx="9429750" cy="6286501"/>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680200" y="5029200"/>
            <a:ext cx="6054748" cy="4038600"/>
          </a:xfrm>
          <a:prstGeom prst="rect">
            <a:avLst/>
          </a:prstGeom>
        </p:spPr>
        <p:txBody>
          <a:bodyPr lIns="91439" tIns="45719" rIns="91439" bIns="45719" anchor="t">
            <a:noAutofit/>
          </a:bodyPr>
          <a:lstStyle/>
          <a:p>
            <a:pPr/>
          </a:p>
        </p:txBody>
      </p:sp>
      <p:sp>
        <p:nvSpPr>
          <p:cNvPr id="84" name="Image"/>
          <p:cNvSpPr/>
          <p:nvPr>
            <p:ph type="pic" sz="quarter" idx="14"/>
          </p:nvPr>
        </p:nvSpPr>
        <p:spPr>
          <a:xfrm>
            <a:off x="6502400" y="889000"/>
            <a:ext cx="5867400" cy="3911601"/>
          </a:xfrm>
          <a:prstGeom prst="rect">
            <a:avLst/>
          </a:prstGeom>
        </p:spPr>
        <p:txBody>
          <a:bodyPr lIns="91439" tIns="45719" rIns="91439" bIns="45719" anchor="t">
            <a:noAutofit/>
          </a:bodyPr>
          <a:lstStyle/>
          <a:p>
            <a:pPr/>
          </a:p>
        </p:txBody>
      </p:sp>
      <p:sp>
        <p:nvSpPr>
          <p:cNvPr id="85" name="Image"/>
          <p:cNvSpPr/>
          <p:nvPr>
            <p:ph type="pic" idx="15"/>
          </p:nvPr>
        </p:nvSpPr>
        <p:spPr>
          <a:xfrm>
            <a:off x="-2374900" y="889000"/>
            <a:ext cx="11982450" cy="79883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949853" y="0"/>
            <a:ext cx="14904506" cy="99441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facebook.com/annapoulisvalleymidwives" TargetMode="External"/><Relationship Id="rId3" Type="http://schemas.openxmlformats.org/officeDocument/2006/relationships/hyperlink" Target="http://www.phac-aspc.gc.ca/canada/regions/atlantic/work/e_i_1-eng.php" TargetMode="External"/><Relationship Id="rId4" Type="http://schemas.openxmlformats.org/officeDocument/2006/relationships/hyperlink" Target="http://family-matters.ca/" TargetMode="External"/><Relationship Id="rId5" Type="http://schemas.openxmlformats.org/officeDocument/2006/relationships/hyperlink" Target="http://www.kcfrc.ca/" TargetMode="External"/><Relationship Id="rId6" Type="http://schemas.openxmlformats.org/officeDocument/2006/relationships/hyperlink" Target="http://thereddoor.ca" TargetMode="Externa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video" Target="../media/media1.mp4"/><Relationship Id="rId4" Type="http://schemas.microsoft.com/office/2007/relationships/media" Target="../media/media1.mp4"/><Relationship Id="rId5" Type="http://schemas.openxmlformats.org/officeDocument/2006/relationships/image" Target="../media/image5.png"/><Relationship Id="rId6" Type="http://schemas.openxmlformats.org/officeDocument/2006/relationships/hyperlink" Target="https://www.youtube.com/watch?v=vWKqeJxzeBc" TargetMode="Externa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thereddoor.ca" TargetMode="Externa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www.thereddoor.ca" TargetMode="Externa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Notes for Facilitators"/>
          <p:cNvSpPr txBox="1"/>
          <p:nvPr>
            <p:ph type="title"/>
          </p:nvPr>
        </p:nvSpPr>
        <p:spPr>
          <a:xfrm>
            <a:off x="952500" y="2362200"/>
            <a:ext cx="11099800" cy="1379281"/>
          </a:xfrm>
          <a:prstGeom prst="rect">
            <a:avLst/>
          </a:prstGeom>
        </p:spPr>
        <p:txBody>
          <a:bodyPr/>
          <a:lstStyle>
            <a:lvl1pPr>
              <a:defRPr sz="6000"/>
            </a:lvl1pPr>
          </a:lstStyle>
          <a:p>
            <a:pPr/>
            <a:r>
              <a:t>Notes for Facilitators</a:t>
            </a:r>
          </a:p>
        </p:txBody>
      </p:sp>
      <p:sp>
        <p:nvSpPr>
          <p:cNvPr id="120" name="These topics are sensitive to some people and the way you facilitate these presentations is important. Please ensure you are hosting these topics in a safe and considerate environment.…"/>
          <p:cNvSpPr txBox="1"/>
          <p:nvPr>
            <p:ph type="body" idx="1"/>
          </p:nvPr>
        </p:nvSpPr>
        <p:spPr>
          <a:xfrm>
            <a:off x="952500" y="3676867"/>
            <a:ext cx="11099800" cy="5549467"/>
          </a:xfrm>
          <a:prstGeom prst="rect">
            <a:avLst/>
          </a:prstGeom>
        </p:spPr>
        <p:txBody>
          <a:bodyPr/>
          <a:lstStyle/>
          <a:p>
            <a:pPr>
              <a:spcBef>
                <a:spcPts val="1000"/>
              </a:spcBef>
              <a:defRPr sz="2500"/>
            </a:pPr>
            <a:r>
              <a:t>These topics are sensitive to some people and the way you facilitate these presentations is important. Please ensure you are hosting these topics in a safe and considerate environment.</a:t>
            </a:r>
          </a:p>
          <a:p>
            <a:pPr>
              <a:spcBef>
                <a:spcPts val="1000"/>
              </a:spcBef>
              <a:defRPr sz="2500"/>
            </a:pPr>
            <a:r>
              <a:t>Remember to touch on confidentiality, and address the Duty to Report. It is important for those participating to feel this is a safe space, and be aware of what that entails.</a:t>
            </a:r>
          </a:p>
          <a:p>
            <a:pPr lvl="1">
              <a:spcBef>
                <a:spcPts val="1000"/>
              </a:spcBef>
              <a:defRPr sz="2500"/>
            </a:pPr>
            <a:r>
              <a:t>The Children and Family Services Act, states that everyone has a duty to report a child that is in need of help. Facilitators have a duty to report if there is a belief that child is being (or has been) neglected or abused (sexually, physically or emotionally). A child is considered anyone 19 and under if the abuser is a family member, and 16 and under if the abuser is a non-family member.</a:t>
            </a:r>
          </a:p>
        </p:txBody>
      </p:sp>
      <p:sp>
        <p:nvSpPr>
          <p:cNvPr id="121" name="1/3"/>
          <p:cNvSpPr txBox="1"/>
          <p:nvPr/>
        </p:nvSpPr>
        <p:spPr>
          <a:xfrm>
            <a:off x="12058802" y="358512"/>
            <a:ext cx="566319"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1/3</a:t>
            </a:r>
          </a:p>
        </p:txBody>
      </p:sp>
      <p:pic>
        <p:nvPicPr>
          <p:cNvPr id="122" name="very-important-clipart-1.jpg.png" descr="very-important-clipart-1.jpg.png"/>
          <p:cNvPicPr>
            <a:picLocks noChangeAspect="1"/>
          </p:cNvPicPr>
          <p:nvPr/>
        </p:nvPicPr>
        <p:blipFill>
          <a:blip r:embed="rId2">
            <a:extLst/>
          </a:blip>
          <a:stretch>
            <a:fillRect/>
          </a:stretch>
        </p:blipFill>
        <p:spPr>
          <a:xfrm>
            <a:off x="835589" y="59745"/>
            <a:ext cx="4655237" cy="2547510"/>
          </a:xfrm>
          <a:prstGeom prst="rect">
            <a:avLst/>
          </a:prstGeom>
          <a:ln w="12700">
            <a:miter lim="400000"/>
          </a:ln>
        </p:spPr>
      </p:pic>
      <p:sp>
        <p:nvSpPr>
          <p:cNvPr id="123" name="Read before presenting"/>
          <p:cNvSpPr txBox="1"/>
          <p:nvPr/>
        </p:nvSpPr>
        <p:spPr>
          <a:xfrm>
            <a:off x="3864209" y="1607792"/>
            <a:ext cx="5276382" cy="7222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b="0" i="1" sz="3000"/>
            </a:lvl1pPr>
          </a:lstStyle>
          <a:p>
            <a:pPr/>
            <a:r>
              <a:t>Read before presenting</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Notes for Facilitators"/>
          <p:cNvSpPr txBox="1"/>
          <p:nvPr>
            <p:ph type="title"/>
          </p:nvPr>
        </p:nvSpPr>
        <p:spPr>
          <a:xfrm>
            <a:off x="952500" y="1816507"/>
            <a:ext cx="11099800" cy="1379281"/>
          </a:xfrm>
          <a:prstGeom prst="rect">
            <a:avLst/>
          </a:prstGeom>
        </p:spPr>
        <p:txBody>
          <a:bodyPr/>
          <a:lstStyle>
            <a:lvl1pPr>
              <a:defRPr sz="6000"/>
            </a:lvl1pPr>
          </a:lstStyle>
          <a:p>
            <a:pPr/>
            <a:r>
              <a:t>Notes for Facilitators</a:t>
            </a:r>
          </a:p>
        </p:txBody>
      </p:sp>
      <p:sp>
        <p:nvSpPr>
          <p:cNvPr id="126" name="Set rules for the space. Ensure that those within the space are coming up with the rules to allow for buy in from the group. The following are some suggestions:…"/>
          <p:cNvSpPr txBox="1"/>
          <p:nvPr>
            <p:ph type="body" idx="1"/>
          </p:nvPr>
        </p:nvSpPr>
        <p:spPr>
          <a:xfrm>
            <a:off x="952500" y="3087818"/>
            <a:ext cx="11099800" cy="6033432"/>
          </a:xfrm>
          <a:prstGeom prst="rect">
            <a:avLst/>
          </a:prstGeom>
        </p:spPr>
        <p:txBody>
          <a:bodyPr/>
          <a:lstStyle/>
          <a:p>
            <a:pPr>
              <a:spcBef>
                <a:spcPts val="1000"/>
              </a:spcBef>
              <a:defRPr sz="2500"/>
            </a:pPr>
            <a:r>
              <a:t>Set rules for the space. Ensure that those within the space are coming up with the rules to allow for buy in from the group. The following are some suggestions:</a:t>
            </a:r>
          </a:p>
          <a:p>
            <a:pPr lvl="3">
              <a:spcBef>
                <a:spcPts val="1000"/>
              </a:spcBef>
              <a:defRPr sz="2500"/>
            </a:pPr>
            <a:r>
              <a:t>Feel free to take a step out of the space if needed</a:t>
            </a:r>
          </a:p>
          <a:p>
            <a:pPr lvl="3">
              <a:spcBef>
                <a:spcPts val="1000"/>
              </a:spcBef>
              <a:defRPr sz="2500"/>
            </a:pPr>
            <a:r>
              <a:t>Feel free to pass when you do not want to or feel comfortable sharing</a:t>
            </a:r>
          </a:p>
          <a:p>
            <a:pPr lvl="3">
              <a:spcBef>
                <a:spcPts val="1000"/>
              </a:spcBef>
              <a:defRPr sz="2500"/>
            </a:pPr>
            <a:r>
              <a:t>Speak for your own experiences</a:t>
            </a:r>
          </a:p>
          <a:p>
            <a:pPr lvl="3">
              <a:spcBef>
                <a:spcPts val="1000"/>
              </a:spcBef>
              <a:defRPr sz="2500"/>
            </a:pPr>
            <a:r>
              <a:t>Take the lessons, not the details</a:t>
            </a:r>
          </a:p>
          <a:p>
            <a:pPr lvl="3">
              <a:spcBef>
                <a:spcPts val="1000"/>
              </a:spcBef>
              <a:defRPr sz="2500"/>
            </a:pPr>
            <a:r>
              <a:t>Be aware of your impact</a:t>
            </a:r>
          </a:p>
          <a:p>
            <a:pPr lvl="1">
              <a:spcBef>
                <a:spcPts val="1000"/>
              </a:spcBef>
              <a:defRPr sz="2500"/>
            </a:pPr>
            <a:r>
              <a:t>Frame above as a base then you can ask if participant have any other rules, this aids in buy-in, especially if you are presenting to school-aged youth.</a:t>
            </a:r>
          </a:p>
        </p:txBody>
      </p:sp>
      <p:sp>
        <p:nvSpPr>
          <p:cNvPr id="127" name="2/3"/>
          <p:cNvSpPr txBox="1"/>
          <p:nvPr/>
        </p:nvSpPr>
        <p:spPr>
          <a:xfrm>
            <a:off x="11957202" y="423484"/>
            <a:ext cx="566319"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2/3</a:t>
            </a:r>
          </a:p>
        </p:txBody>
      </p:sp>
      <p:pic>
        <p:nvPicPr>
          <p:cNvPr id="128" name="exclamation-point-clipart-1.jpg.png" descr="exclamation-point-clipart-1.jpg.png"/>
          <p:cNvPicPr>
            <a:picLocks noChangeAspect="1"/>
          </p:cNvPicPr>
          <p:nvPr/>
        </p:nvPicPr>
        <p:blipFill>
          <a:blip r:embed="rId2">
            <a:extLst/>
          </a:blip>
          <a:stretch>
            <a:fillRect/>
          </a:stretch>
        </p:blipFill>
        <p:spPr>
          <a:xfrm>
            <a:off x="5575597" y="406697"/>
            <a:ext cx="1853606" cy="1853606"/>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Notes for Facilitators"/>
          <p:cNvSpPr txBox="1"/>
          <p:nvPr>
            <p:ph type="title"/>
          </p:nvPr>
        </p:nvSpPr>
        <p:spPr>
          <a:xfrm>
            <a:off x="952500" y="1463290"/>
            <a:ext cx="11099800" cy="1379281"/>
          </a:xfrm>
          <a:prstGeom prst="rect">
            <a:avLst/>
          </a:prstGeom>
        </p:spPr>
        <p:txBody>
          <a:bodyPr/>
          <a:lstStyle>
            <a:lvl1pPr>
              <a:defRPr sz="6000"/>
            </a:lvl1pPr>
          </a:lstStyle>
          <a:p>
            <a:pPr/>
            <a:r>
              <a:t>Notes for Facilitators</a:t>
            </a:r>
          </a:p>
        </p:txBody>
      </p:sp>
      <p:sp>
        <p:nvSpPr>
          <p:cNvPr id="131" name="Not everyone is binary and/or their gender expression may not match with the stereotypical pronouns you think to use. Ensure you are being respectful of everyones pronouns, it’s better to ask than to guess incorrectly.…"/>
          <p:cNvSpPr txBox="1"/>
          <p:nvPr>
            <p:ph type="body" idx="1"/>
          </p:nvPr>
        </p:nvSpPr>
        <p:spPr>
          <a:xfrm>
            <a:off x="952500" y="2483479"/>
            <a:ext cx="11099800" cy="7047079"/>
          </a:xfrm>
          <a:prstGeom prst="rect">
            <a:avLst/>
          </a:prstGeom>
        </p:spPr>
        <p:txBody>
          <a:bodyPr/>
          <a:lstStyle/>
          <a:p>
            <a:pPr>
              <a:spcBef>
                <a:spcPts val="1000"/>
              </a:spcBef>
              <a:defRPr sz="2500"/>
            </a:pPr>
            <a:r>
              <a:t>Not everyone is binary and/or their gender expression may not match with the stereotypical pronouns you think to use. Ensure you are being respectful of everyones pronouns, it’s better to ask than to guess incorrectly. </a:t>
            </a:r>
          </a:p>
          <a:p>
            <a:pPr>
              <a:spcBef>
                <a:spcPts val="1000"/>
              </a:spcBef>
              <a:defRPr sz="2500"/>
            </a:pPr>
            <a:r>
              <a:t>Broadly define relationships by refraining from binary and heteronormative language and examples. </a:t>
            </a:r>
          </a:p>
          <a:p>
            <a:pPr>
              <a:spcBef>
                <a:spcPts val="1000"/>
              </a:spcBef>
              <a:defRPr sz="2500"/>
            </a:pPr>
            <a:r>
              <a:t>Remember that gender identity and gender expression are different from sexual orientation.</a:t>
            </a:r>
          </a:p>
          <a:p>
            <a:pPr>
              <a:spcBef>
                <a:spcPts val="1000"/>
              </a:spcBef>
              <a:defRPr sz="2500"/>
            </a:pPr>
            <a:r>
              <a:t>Some topics may bring back trauma, it may help to have 2 presenters so one can check-in on people who need to leave the room.</a:t>
            </a:r>
          </a:p>
          <a:p>
            <a:pPr lvl="2">
              <a:spcBef>
                <a:spcPts val="1000"/>
              </a:spcBef>
              <a:defRPr sz="2500"/>
            </a:pPr>
            <a:r>
              <a:t>A content warning example can be seen below:</a:t>
            </a:r>
          </a:p>
          <a:p>
            <a:pPr lvl="4">
              <a:spcBef>
                <a:spcPts val="1000"/>
              </a:spcBef>
              <a:defRPr sz="2500"/>
            </a:pPr>
            <a:r>
              <a:t>“Some topics touched on in this presentation can bring trauma back to the surface. If you feel like you need to leave the area or need a break please just step out.”</a:t>
            </a:r>
          </a:p>
        </p:txBody>
      </p:sp>
      <p:sp>
        <p:nvSpPr>
          <p:cNvPr id="132" name="3/3"/>
          <p:cNvSpPr txBox="1"/>
          <p:nvPr/>
        </p:nvSpPr>
        <p:spPr>
          <a:xfrm>
            <a:off x="11961538" y="430376"/>
            <a:ext cx="566319"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3/3</a:t>
            </a:r>
          </a:p>
        </p:txBody>
      </p:sp>
      <p:pic>
        <p:nvPicPr>
          <p:cNvPr id="133" name="exclamation-point-clipart-1.jpg.png" descr="exclamation-point-clipart-1.jpg.png"/>
          <p:cNvPicPr>
            <a:picLocks noChangeAspect="1"/>
          </p:cNvPicPr>
          <p:nvPr/>
        </p:nvPicPr>
        <p:blipFill>
          <a:blip r:embed="rId2">
            <a:extLst/>
          </a:blip>
          <a:stretch>
            <a:fillRect/>
          </a:stretch>
        </p:blipFill>
        <p:spPr>
          <a:xfrm>
            <a:off x="5575597" y="-35531"/>
            <a:ext cx="1853606" cy="1853606"/>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5" name="cropped-Red-Door2.jpg" descr="cropped-Red-Door2.jpg"/>
          <p:cNvPicPr>
            <a:picLocks noChangeAspect="1"/>
          </p:cNvPicPr>
          <p:nvPr/>
        </p:nvPicPr>
        <p:blipFill>
          <a:blip r:embed="rId2">
            <a:extLst/>
          </a:blip>
          <a:srcRect l="0" t="0" r="31089" b="0"/>
          <a:stretch>
            <a:fillRect/>
          </a:stretch>
        </p:blipFill>
        <p:spPr>
          <a:xfrm>
            <a:off x="-104775" y="5841145"/>
            <a:ext cx="13214350" cy="3944782"/>
          </a:xfrm>
          <a:prstGeom prst="rect">
            <a:avLst/>
          </a:prstGeom>
          <a:ln w="12700">
            <a:miter lim="400000"/>
          </a:ln>
        </p:spPr>
      </p:pic>
      <p:sp>
        <p:nvSpPr>
          <p:cNvPr id="136" name="Youth Health and Support Centre"/>
          <p:cNvSpPr txBox="1"/>
          <p:nvPr>
            <p:ph type="subTitle" sz="quarter" idx="1"/>
          </p:nvPr>
        </p:nvSpPr>
        <p:spPr>
          <a:xfrm>
            <a:off x="571500" y="4461234"/>
            <a:ext cx="11861801" cy="1231901"/>
          </a:xfrm>
          <a:prstGeom prst="rect">
            <a:avLst/>
          </a:prstGeom>
        </p:spPr>
        <p:txBody>
          <a:bodyPr/>
          <a:lstStyle>
            <a:lvl1pPr algn="r">
              <a:lnSpc>
                <a:spcPct val="70000"/>
              </a:lnSpc>
              <a:spcBef>
                <a:spcPts val="600"/>
              </a:spcBef>
              <a:defRPr i="1" sz="4800">
                <a:solidFill>
                  <a:srgbClr val="747676"/>
                </a:solidFill>
                <a:latin typeface="Iowan Old Style"/>
                <a:ea typeface="Iowan Old Style"/>
                <a:cs typeface="Iowan Old Style"/>
                <a:sym typeface="Iowan Old Style"/>
              </a:defRPr>
            </a:lvl1pPr>
          </a:lstStyle>
          <a:p>
            <a:pPr/>
            <a:r>
              <a:t>Youth Health and Support Centre</a:t>
            </a:r>
          </a:p>
        </p:txBody>
      </p:sp>
      <p:sp>
        <p:nvSpPr>
          <p:cNvPr id="137" name="Line"/>
          <p:cNvSpPr/>
          <p:nvPr/>
        </p:nvSpPr>
        <p:spPr>
          <a:xfrm flipV="1">
            <a:off x="571500" y="4410431"/>
            <a:ext cx="11874501" cy="4"/>
          </a:xfrm>
          <a:prstGeom prst="line">
            <a:avLst/>
          </a:prstGeom>
          <a:ln w="38100" cap="rnd">
            <a:solidFill>
              <a:srgbClr val="000000"/>
            </a:solidFill>
            <a:custDash>
              <a:ds d="100000" sp="200000"/>
            </a:custDash>
          </a:ln>
        </p:spPr>
        <p:txBody>
          <a:bodyPr lIns="50800" tIns="50800" rIns="50800" bIns="50800" anchor="ctr"/>
          <a:lstStyle/>
          <a:p>
            <a:pPr algn="l" defTabSz="457200">
              <a:defRPr b="0" sz="1200">
                <a:latin typeface="Helvetica"/>
                <a:ea typeface="Helvetica"/>
                <a:cs typeface="Helvetica"/>
                <a:sym typeface="Helvetica"/>
              </a:defRPr>
            </a:pPr>
          </a:p>
        </p:txBody>
      </p:sp>
      <p:sp>
        <p:nvSpPr>
          <p:cNvPr id="138" name="Pregnancy 101"/>
          <p:cNvSpPr txBox="1"/>
          <p:nvPr/>
        </p:nvSpPr>
        <p:spPr>
          <a:xfrm>
            <a:off x="1204728" y="1812562"/>
            <a:ext cx="11266378" cy="254707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gn="r">
              <a:lnSpc>
                <a:spcPct val="80000"/>
              </a:lnSpc>
              <a:defRPr b="0" cap="all" sz="12100">
                <a:latin typeface="DIN Condensed"/>
                <a:ea typeface="DIN Condensed"/>
                <a:cs typeface="DIN Condensed"/>
                <a:sym typeface="DIN Condensed"/>
              </a:defRPr>
            </a:lvl1pPr>
          </a:lstStyle>
          <a:p>
            <a:pPr/>
            <a:r>
              <a:t>Pregnancy 101</a:t>
            </a:r>
          </a:p>
        </p:txBody>
      </p:sp>
      <p:sp>
        <p:nvSpPr>
          <p:cNvPr id="139" name="The Red Door: Youth Health and Support Centre"/>
          <p:cNvSpPr txBox="1"/>
          <p:nvPr/>
        </p:nvSpPr>
        <p:spPr>
          <a:xfrm>
            <a:off x="571500" y="4461234"/>
            <a:ext cx="11861801" cy="1231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r">
              <a:lnSpc>
                <a:spcPct val="70000"/>
              </a:lnSpc>
              <a:spcBef>
                <a:spcPts val="600"/>
              </a:spcBef>
              <a:defRPr b="0" i="1" sz="4800">
                <a:latin typeface="Iowan Old Style"/>
                <a:ea typeface="Iowan Old Style"/>
                <a:cs typeface="Iowan Old Style"/>
                <a:sym typeface="Iowan Old Style"/>
              </a:defRPr>
            </a:lvl1pPr>
          </a:lstStyle>
          <a:p>
            <a:pPr/>
            <a:r>
              <a:t>The Red Door: Youth Health and Support Centre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What is a pregnancy?"/>
          <p:cNvSpPr txBox="1"/>
          <p:nvPr>
            <p:ph type="title"/>
          </p:nvPr>
        </p:nvSpPr>
        <p:spPr>
          <a:xfrm>
            <a:off x="4495489" y="1117457"/>
            <a:ext cx="7869162" cy="2159001"/>
          </a:xfrm>
          <a:prstGeom prst="rect">
            <a:avLst/>
          </a:prstGeom>
        </p:spPr>
        <p:txBody>
          <a:bodyPr/>
          <a:lstStyle>
            <a:lvl1pPr algn="l" defTabSz="484886">
              <a:defRPr sz="6640"/>
            </a:lvl1pPr>
          </a:lstStyle>
          <a:p>
            <a:pPr/>
            <a:r>
              <a:t>What is a pregnancy? </a:t>
            </a:r>
          </a:p>
        </p:txBody>
      </p:sp>
      <p:sp>
        <p:nvSpPr>
          <p:cNvPr id="142" name="Pregnancy occurs when an egg fertilized by sperm implants inside the uterus and starts to grow.…"/>
          <p:cNvSpPr txBox="1"/>
          <p:nvPr>
            <p:ph type="body" sz="half" idx="1"/>
          </p:nvPr>
        </p:nvSpPr>
        <p:spPr>
          <a:xfrm>
            <a:off x="4527734" y="3342765"/>
            <a:ext cx="7935887" cy="5844205"/>
          </a:xfrm>
          <a:prstGeom prst="rect">
            <a:avLst/>
          </a:prstGeom>
        </p:spPr>
        <p:txBody>
          <a:bodyPr/>
          <a:lstStyle/>
          <a:p>
            <a:pPr marL="0" indent="0">
              <a:spcBef>
                <a:spcPts val="0"/>
              </a:spcBef>
              <a:buSzTx/>
              <a:buNone/>
              <a:defRPr sz="3700"/>
            </a:pPr>
            <a:r>
              <a:t>Pregnancy occurs when an egg fertilized by sperm implants inside the uterus and starts to grow. </a:t>
            </a:r>
          </a:p>
          <a:p>
            <a:pPr marL="0" indent="0">
              <a:spcBef>
                <a:spcPts val="0"/>
              </a:spcBef>
              <a:buSzTx/>
              <a:buNone/>
              <a:defRPr sz="3700"/>
            </a:pPr>
          </a:p>
          <a:p>
            <a:pPr marL="0" indent="0">
              <a:spcBef>
                <a:spcPts val="0"/>
              </a:spcBef>
              <a:buSzTx/>
              <a:buNone/>
              <a:defRPr sz="3700"/>
            </a:pPr>
            <a:r>
              <a:t>It takes several weeks for pregnancy to be detectable (testable) after sex, and even longer for the pregnant person to have any symptoms of pregnancy.</a:t>
            </a:r>
          </a:p>
        </p:txBody>
      </p:sp>
      <p:pic>
        <p:nvPicPr>
          <p:cNvPr id="143" name="Maternity.png" descr="Maternity.png"/>
          <p:cNvPicPr>
            <a:picLocks noChangeAspect="1"/>
          </p:cNvPicPr>
          <p:nvPr/>
        </p:nvPicPr>
        <p:blipFill>
          <a:blip r:embed="rId2">
            <a:extLst/>
          </a:blip>
          <a:stretch>
            <a:fillRect/>
          </a:stretch>
        </p:blipFill>
        <p:spPr>
          <a:xfrm>
            <a:off x="-343408" y="5490055"/>
            <a:ext cx="3804176" cy="5043930"/>
          </a:xfrm>
          <a:prstGeom prst="rect">
            <a:avLst/>
          </a:prstGeom>
          <a:ln w="12700">
            <a:miter lim="400000"/>
          </a:ln>
        </p:spPr>
      </p:pic>
      <p:pic>
        <p:nvPicPr>
          <p:cNvPr id="144" name="Screen Shot 2018-10-10 at 8.46.15 AM.png" descr="Screen Shot 2018-10-10 at 8.46.15 AM.png"/>
          <p:cNvPicPr>
            <a:picLocks noChangeAspect="1"/>
          </p:cNvPicPr>
          <p:nvPr/>
        </p:nvPicPr>
        <p:blipFill>
          <a:blip r:embed="rId3">
            <a:extLst/>
          </a:blip>
          <a:stretch>
            <a:fillRect/>
          </a:stretch>
        </p:blipFill>
        <p:spPr>
          <a:xfrm>
            <a:off x="1356281" y="1178296"/>
            <a:ext cx="2741512" cy="3877995"/>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Pregnancy 101"/>
          <p:cNvSpPr txBox="1"/>
          <p:nvPr>
            <p:ph type="title"/>
          </p:nvPr>
        </p:nvSpPr>
        <p:spPr>
          <a:xfrm>
            <a:off x="704119" y="513624"/>
            <a:ext cx="7676677" cy="2159001"/>
          </a:xfrm>
          <a:prstGeom prst="rect">
            <a:avLst/>
          </a:prstGeom>
        </p:spPr>
        <p:txBody>
          <a:bodyPr/>
          <a:lstStyle>
            <a:lvl1pPr algn="l"/>
          </a:lstStyle>
          <a:p>
            <a:pPr/>
            <a:r>
              <a:t>Pregnancy 101</a:t>
            </a:r>
          </a:p>
        </p:txBody>
      </p:sp>
      <p:sp>
        <p:nvSpPr>
          <p:cNvPr id="147" name="A pregnancy lasts about 40 weeks. A pregnancy is…"/>
          <p:cNvSpPr txBox="1"/>
          <p:nvPr>
            <p:ph type="body" idx="1"/>
          </p:nvPr>
        </p:nvSpPr>
        <p:spPr>
          <a:xfrm>
            <a:off x="727039" y="2502752"/>
            <a:ext cx="11550722" cy="4506092"/>
          </a:xfrm>
          <a:prstGeom prst="rect">
            <a:avLst/>
          </a:prstGeom>
        </p:spPr>
        <p:txBody>
          <a:bodyPr/>
          <a:lstStyle/>
          <a:p>
            <a:pPr marL="0" indent="0">
              <a:spcBef>
                <a:spcPts val="0"/>
              </a:spcBef>
              <a:buSzTx/>
              <a:buNone/>
              <a:defRPr sz="3700"/>
            </a:pPr>
            <a:r>
              <a:t>A pregnancy lasts about 40 weeks. A pregnancy is </a:t>
            </a:r>
          </a:p>
          <a:p>
            <a:pPr marL="0" indent="0">
              <a:spcBef>
                <a:spcPts val="0"/>
              </a:spcBef>
              <a:buSzTx/>
              <a:buNone/>
              <a:defRPr sz="3700"/>
            </a:pPr>
            <a:r>
              <a:t>divided into 3 trimesters, about 13 weeks each.</a:t>
            </a:r>
          </a:p>
          <a:p>
            <a:pPr marL="0" indent="0">
              <a:spcBef>
                <a:spcPts val="0"/>
              </a:spcBef>
              <a:buSzTx/>
              <a:buNone/>
              <a:defRPr sz="3700"/>
            </a:pPr>
          </a:p>
          <a:p>
            <a:pPr marL="0" indent="0">
              <a:spcBef>
                <a:spcPts val="0"/>
              </a:spcBef>
              <a:buSzTx/>
              <a:buNone/>
              <a:defRPr sz="3700"/>
            </a:pPr>
            <a:r>
              <a:t>Some people get pregnancy symptoms, some people don’t. </a:t>
            </a:r>
          </a:p>
          <a:p>
            <a:pPr marL="0" indent="0">
              <a:spcBef>
                <a:spcPts val="0"/>
              </a:spcBef>
              <a:buSzTx/>
              <a:buNone/>
              <a:defRPr sz="3700"/>
            </a:pPr>
          </a:p>
          <a:p>
            <a:pPr marL="0" indent="0">
              <a:spcBef>
                <a:spcPts val="0"/>
              </a:spcBef>
              <a:buSzTx/>
              <a:buNone/>
              <a:defRPr sz="3700"/>
            </a:pPr>
            <a:r>
              <a:t>Some early pregnancy symptoms are:</a:t>
            </a:r>
          </a:p>
        </p:txBody>
      </p:sp>
      <p:grpSp>
        <p:nvGrpSpPr>
          <p:cNvPr id="152" name="Group"/>
          <p:cNvGrpSpPr/>
          <p:nvPr/>
        </p:nvGrpSpPr>
        <p:grpSpPr>
          <a:xfrm>
            <a:off x="7777125" y="104520"/>
            <a:ext cx="3638250" cy="2457960"/>
            <a:chOff x="0" y="0"/>
            <a:chExt cx="3638248" cy="2457958"/>
          </a:xfrm>
        </p:grpSpPr>
        <p:sp>
          <p:nvSpPr>
            <p:cNvPr id="148" name="Megaphone"/>
            <p:cNvSpPr/>
            <p:nvPr/>
          </p:nvSpPr>
          <p:spPr>
            <a:xfrm rot="20780257">
              <a:off x="200948" y="428154"/>
              <a:ext cx="3287153" cy="16651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788" y="0"/>
                  </a:moveTo>
                  <a:lnTo>
                    <a:pt x="1296" y="8342"/>
                  </a:lnTo>
                  <a:lnTo>
                    <a:pt x="1296" y="7965"/>
                  </a:lnTo>
                  <a:cubicBezTo>
                    <a:pt x="1296" y="7822"/>
                    <a:pt x="1235" y="7702"/>
                    <a:pt x="1163" y="7702"/>
                  </a:cubicBezTo>
                  <a:lnTo>
                    <a:pt x="132" y="7702"/>
                  </a:lnTo>
                  <a:cubicBezTo>
                    <a:pt x="59" y="7702"/>
                    <a:pt x="0" y="7822"/>
                    <a:pt x="0" y="7965"/>
                  </a:cubicBezTo>
                  <a:lnTo>
                    <a:pt x="0" y="13572"/>
                  </a:lnTo>
                  <a:cubicBezTo>
                    <a:pt x="0" y="13715"/>
                    <a:pt x="59" y="13831"/>
                    <a:pt x="132" y="13831"/>
                  </a:cubicBezTo>
                  <a:lnTo>
                    <a:pt x="1163" y="13831"/>
                  </a:lnTo>
                  <a:cubicBezTo>
                    <a:pt x="1235" y="13831"/>
                    <a:pt x="1296" y="13715"/>
                    <a:pt x="1296" y="13572"/>
                  </a:cubicBezTo>
                  <a:lnTo>
                    <a:pt x="1296" y="13258"/>
                  </a:lnTo>
                  <a:lnTo>
                    <a:pt x="4868" y="14871"/>
                  </a:lnTo>
                  <a:cubicBezTo>
                    <a:pt x="4831" y="15727"/>
                    <a:pt x="4856" y="17088"/>
                    <a:pt x="5246" y="18369"/>
                  </a:cubicBezTo>
                  <a:cubicBezTo>
                    <a:pt x="5666" y="19743"/>
                    <a:pt x="6385" y="20665"/>
                    <a:pt x="7391" y="21110"/>
                  </a:cubicBezTo>
                  <a:cubicBezTo>
                    <a:pt x="7411" y="21118"/>
                    <a:pt x="7709" y="21237"/>
                    <a:pt x="8130" y="21237"/>
                  </a:cubicBezTo>
                  <a:cubicBezTo>
                    <a:pt x="8379" y="21237"/>
                    <a:pt x="8670" y="21198"/>
                    <a:pt x="8972" y="21067"/>
                  </a:cubicBezTo>
                  <a:cubicBezTo>
                    <a:pt x="9689" y="20757"/>
                    <a:pt x="10583" y="19899"/>
                    <a:pt x="10999" y="17636"/>
                  </a:cubicBezTo>
                  <a:lnTo>
                    <a:pt x="19788" y="21600"/>
                  </a:lnTo>
                  <a:cubicBezTo>
                    <a:pt x="19788" y="21600"/>
                    <a:pt x="21349" y="19032"/>
                    <a:pt x="21600" y="10803"/>
                  </a:cubicBezTo>
                  <a:lnTo>
                    <a:pt x="21360" y="10800"/>
                  </a:lnTo>
                  <a:lnTo>
                    <a:pt x="21600" y="10797"/>
                  </a:lnTo>
                  <a:cubicBezTo>
                    <a:pt x="21349" y="2568"/>
                    <a:pt x="19788" y="0"/>
                    <a:pt x="19788" y="0"/>
                  </a:cubicBezTo>
                  <a:close/>
                  <a:moveTo>
                    <a:pt x="5884" y="15327"/>
                  </a:moveTo>
                  <a:lnTo>
                    <a:pt x="9983" y="17176"/>
                  </a:lnTo>
                  <a:cubicBezTo>
                    <a:pt x="9401" y="19745"/>
                    <a:pt x="7796" y="19199"/>
                    <a:pt x="7607" y="19125"/>
                  </a:cubicBezTo>
                  <a:cubicBezTo>
                    <a:pt x="6898" y="18811"/>
                    <a:pt x="6403" y="18209"/>
                    <a:pt x="6132" y="17336"/>
                  </a:cubicBezTo>
                  <a:cubicBezTo>
                    <a:pt x="5918" y="16643"/>
                    <a:pt x="5877" y="15882"/>
                    <a:pt x="5884" y="15327"/>
                  </a:cubicBezTo>
                  <a:close/>
                </a:path>
              </a:pathLst>
            </a:custGeom>
            <a:solidFill>
              <a:srgbClr val="000000"/>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149" name="Megaphone"/>
            <p:cNvSpPr/>
            <p:nvPr/>
          </p:nvSpPr>
          <p:spPr>
            <a:xfrm rot="20780257">
              <a:off x="150148" y="364654"/>
              <a:ext cx="3287153" cy="16651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788" y="0"/>
                  </a:moveTo>
                  <a:lnTo>
                    <a:pt x="1296" y="8342"/>
                  </a:lnTo>
                  <a:lnTo>
                    <a:pt x="1296" y="7965"/>
                  </a:lnTo>
                  <a:cubicBezTo>
                    <a:pt x="1296" y="7822"/>
                    <a:pt x="1235" y="7702"/>
                    <a:pt x="1163" y="7702"/>
                  </a:cubicBezTo>
                  <a:lnTo>
                    <a:pt x="132" y="7702"/>
                  </a:lnTo>
                  <a:cubicBezTo>
                    <a:pt x="59" y="7702"/>
                    <a:pt x="0" y="7822"/>
                    <a:pt x="0" y="7965"/>
                  </a:cubicBezTo>
                  <a:lnTo>
                    <a:pt x="0" y="13572"/>
                  </a:lnTo>
                  <a:cubicBezTo>
                    <a:pt x="0" y="13715"/>
                    <a:pt x="59" y="13831"/>
                    <a:pt x="132" y="13831"/>
                  </a:cubicBezTo>
                  <a:lnTo>
                    <a:pt x="1163" y="13831"/>
                  </a:lnTo>
                  <a:cubicBezTo>
                    <a:pt x="1235" y="13831"/>
                    <a:pt x="1296" y="13715"/>
                    <a:pt x="1296" y="13572"/>
                  </a:cubicBezTo>
                  <a:lnTo>
                    <a:pt x="1296" y="13258"/>
                  </a:lnTo>
                  <a:lnTo>
                    <a:pt x="4868" y="14871"/>
                  </a:lnTo>
                  <a:cubicBezTo>
                    <a:pt x="4831" y="15727"/>
                    <a:pt x="4856" y="17088"/>
                    <a:pt x="5246" y="18369"/>
                  </a:cubicBezTo>
                  <a:cubicBezTo>
                    <a:pt x="5666" y="19743"/>
                    <a:pt x="6385" y="20665"/>
                    <a:pt x="7391" y="21110"/>
                  </a:cubicBezTo>
                  <a:cubicBezTo>
                    <a:pt x="7411" y="21118"/>
                    <a:pt x="7709" y="21237"/>
                    <a:pt x="8130" y="21237"/>
                  </a:cubicBezTo>
                  <a:cubicBezTo>
                    <a:pt x="8379" y="21237"/>
                    <a:pt x="8670" y="21198"/>
                    <a:pt x="8972" y="21067"/>
                  </a:cubicBezTo>
                  <a:cubicBezTo>
                    <a:pt x="9689" y="20757"/>
                    <a:pt x="10583" y="19899"/>
                    <a:pt x="10999" y="17636"/>
                  </a:cubicBezTo>
                  <a:lnTo>
                    <a:pt x="19788" y="21600"/>
                  </a:lnTo>
                  <a:cubicBezTo>
                    <a:pt x="19788" y="21600"/>
                    <a:pt x="21349" y="19032"/>
                    <a:pt x="21600" y="10803"/>
                  </a:cubicBezTo>
                  <a:lnTo>
                    <a:pt x="21360" y="10800"/>
                  </a:lnTo>
                  <a:lnTo>
                    <a:pt x="21600" y="10797"/>
                  </a:lnTo>
                  <a:cubicBezTo>
                    <a:pt x="21349" y="2568"/>
                    <a:pt x="19788" y="0"/>
                    <a:pt x="19788" y="0"/>
                  </a:cubicBezTo>
                  <a:close/>
                  <a:moveTo>
                    <a:pt x="5884" y="15327"/>
                  </a:moveTo>
                  <a:lnTo>
                    <a:pt x="9983" y="17176"/>
                  </a:lnTo>
                  <a:cubicBezTo>
                    <a:pt x="9401" y="19745"/>
                    <a:pt x="7796" y="19199"/>
                    <a:pt x="7607" y="19125"/>
                  </a:cubicBezTo>
                  <a:cubicBezTo>
                    <a:pt x="6898" y="18811"/>
                    <a:pt x="6403" y="18209"/>
                    <a:pt x="6132" y="17336"/>
                  </a:cubicBezTo>
                  <a:cubicBezTo>
                    <a:pt x="5918" y="16643"/>
                    <a:pt x="5877" y="15882"/>
                    <a:pt x="5884" y="15327"/>
                  </a:cubicBezTo>
                  <a:close/>
                </a:path>
              </a:pathLst>
            </a:custGeom>
            <a:solidFill>
              <a:schemeClr val="accent5">
                <a:hueOff val="-82419"/>
                <a:satOff val="-9513"/>
                <a:lumOff val="-16343"/>
              </a:schemeClr>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150" name="Oval"/>
            <p:cNvSpPr/>
            <p:nvPr/>
          </p:nvSpPr>
          <p:spPr>
            <a:xfrm rot="20820000">
              <a:off x="2596384" y="262550"/>
              <a:ext cx="725356" cy="1326778"/>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sp>
          <p:nvSpPr>
            <p:cNvPr id="151" name="Line"/>
            <p:cNvSpPr/>
            <p:nvPr/>
          </p:nvSpPr>
          <p:spPr>
            <a:xfrm flipV="1">
              <a:off x="1201725" y="489870"/>
              <a:ext cx="1168401" cy="622473"/>
            </a:xfrm>
            <a:prstGeom prst="line">
              <a:avLst/>
            </a:prstGeom>
            <a:noFill/>
            <a:ln w="25400" cap="flat">
              <a:solidFill>
                <a:srgbClr val="D5D5D5"/>
              </a:solidFill>
              <a:prstDash val="solid"/>
              <a:miter lim="400000"/>
            </a:ln>
            <a:effectLst/>
          </p:spPr>
          <p:txBody>
            <a:bodyPr wrap="square" lIns="50800" tIns="50800" rIns="50800" bIns="50800" numCol="1" anchor="ctr">
              <a:noAutofit/>
            </a:bodyPr>
            <a:lstStyle/>
            <a:p>
              <a:pPr>
                <a:defRPr b="0" sz="2200">
                  <a:solidFill>
                    <a:srgbClr val="FFFFFF"/>
                  </a:solidFill>
                  <a:latin typeface="+mn-lt"/>
                  <a:ea typeface="+mn-ea"/>
                  <a:cs typeface="+mn-cs"/>
                  <a:sym typeface="Helvetica Neue Medium"/>
                </a:defRPr>
              </a:pPr>
            </a:p>
          </p:txBody>
        </p:sp>
      </p:grpSp>
      <p:grpSp>
        <p:nvGrpSpPr>
          <p:cNvPr id="155" name="Group"/>
          <p:cNvGrpSpPr/>
          <p:nvPr/>
        </p:nvGrpSpPr>
        <p:grpSpPr>
          <a:xfrm>
            <a:off x="959061" y="7042378"/>
            <a:ext cx="11086678" cy="2323644"/>
            <a:chOff x="0" y="0"/>
            <a:chExt cx="11086676" cy="2323642"/>
          </a:xfrm>
        </p:grpSpPr>
        <p:sp>
          <p:nvSpPr>
            <p:cNvPr id="153" name="Missed Period…"/>
            <p:cNvSpPr txBox="1"/>
            <p:nvPr/>
          </p:nvSpPr>
          <p:spPr>
            <a:xfrm>
              <a:off x="0" y="0"/>
              <a:ext cx="5419253" cy="232364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lvl="8" marL="228600" indent="-228600" algn="l">
                <a:buSzPct val="100000"/>
                <a:buChar char="‣"/>
                <a:defRPr b="0" sz="3700"/>
              </a:pPr>
              <a:r>
                <a:t>Missed Period</a:t>
              </a:r>
            </a:p>
            <a:p>
              <a:pPr lvl="8" marL="228600" indent="-228600" algn="l">
                <a:buSzPct val="100000"/>
                <a:buChar char="‣"/>
                <a:defRPr b="0" sz="3700"/>
              </a:pPr>
              <a:r>
                <a:t>Swollen/Tender Breasts</a:t>
              </a:r>
            </a:p>
            <a:p>
              <a:pPr lvl="8" marL="228600" indent="-228600" algn="l">
                <a:buSzPct val="100000"/>
                <a:buChar char="‣"/>
                <a:defRPr b="0" sz="3700"/>
              </a:pPr>
              <a:r>
                <a:t>Nausea and/or vomiting</a:t>
              </a:r>
            </a:p>
            <a:p>
              <a:pPr lvl="8" marL="228600" indent="-228600" algn="l">
                <a:buSzPct val="100000"/>
                <a:buChar char="‣"/>
                <a:defRPr b="0" sz="3700"/>
              </a:pPr>
              <a:r>
                <a:t>Tiredness</a:t>
              </a:r>
            </a:p>
          </p:txBody>
        </p:sp>
        <p:sp>
          <p:nvSpPr>
            <p:cNvPr id="154" name="Bloating…"/>
            <p:cNvSpPr txBox="1"/>
            <p:nvPr/>
          </p:nvSpPr>
          <p:spPr>
            <a:xfrm>
              <a:off x="5667423" y="-1"/>
              <a:ext cx="5419254" cy="17648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lvl="8" marL="228600" indent="-228600" algn="l">
                <a:buSzPct val="100000"/>
                <a:buChar char="‣"/>
                <a:defRPr b="0" sz="3700"/>
              </a:pPr>
              <a:r>
                <a:t>Bloating </a:t>
              </a:r>
            </a:p>
            <a:p>
              <a:pPr lvl="8" marL="228600" indent="-228600" algn="l">
                <a:buSzPct val="100000"/>
                <a:buChar char="‣"/>
                <a:defRPr b="0" sz="3700"/>
              </a:pPr>
              <a:r>
                <a:t>Constipation</a:t>
              </a:r>
            </a:p>
            <a:p>
              <a:pPr lvl="8" marL="228600" indent="-228600" algn="l">
                <a:buSzPct val="100000"/>
                <a:buChar char="‣"/>
                <a:defRPr b="0" sz="3700"/>
              </a:pPr>
              <a:r>
                <a:t>Peeing more frequently</a:t>
              </a:r>
            </a:p>
          </p:txBody>
        </p:sp>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First Trimester"/>
          <p:cNvSpPr txBox="1"/>
          <p:nvPr>
            <p:ph type="title"/>
          </p:nvPr>
        </p:nvSpPr>
        <p:spPr>
          <a:prstGeom prst="rect">
            <a:avLst/>
          </a:prstGeom>
        </p:spPr>
        <p:txBody>
          <a:bodyPr/>
          <a:lstStyle/>
          <a:p>
            <a:pPr/>
            <a:r>
              <a:t>First Trimester</a:t>
            </a:r>
          </a:p>
        </p:txBody>
      </p:sp>
      <p:sp>
        <p:nvSpPr>
          <p:cNvPr id="158" name="May have morning sickness, often this ends by 12 weeks into the pregnancy.…"/>
          <p:cNvSpPr txBox="1"/>
          <p:nvPr>
            <p:ph type="body" idx="1"/>
          </p:nvPr>
        </p:nvSpPr>
        <p:spPr>
          <a:xfrm>
            <a:off x="952500" y="2590800"/>
            <a:ext cx="11099800" cy="4572000"/>
          </a:xfrm>
          <a:prstGeom prst="rect">
            <a:avLst/>
          </a:prstGeom>
        </p:spPr>
        <p:txBody>
          <a:bodyPr/>
          <a:lstStyle/>
          <a:p>
            <a:pPr/>
            <a:r>
              <a:t>May have morning sickness, often this ends by 12 weeks into the pregnancy.</a:t>
            </a:r>
          </a:p>
          <a:p>
            <a:pPr/>
            <a:r>
              <a:t>By the 9th week, the baby is the size of a peanut</a:t>
            </a:r>
          </a:p>
          <a:p>
            <a:pPr/>
            <a:r>
              <a:t>Within the first trimester you are unable to determine the baby’s sex via ultrasound.</a:t>
            </a:r>
          </a:p>
        </p:txBody>
      </p:sp>
      <p:pic>
        <p:nvPicPr>
          <p:cNvPr id="159" name="Image" descr="Image"/>
          <p:cNvPicPr>
            <a:picLocks noChangeAspect="1"/>
          </p:cNvPicPr>
          <p:nvPr/>
        </p:nvPicPr>
        <p:blipFill>
          <a:blip r:embed="rId2">
            <a:extLst/>
          </a:blip>
          <a:srcRect l="9957" t="17315" r="0" b="4380"/>
          <a:stretch>
            <a:fillRect/>
          </a:stretch>
        </p:blipFill>
        <p:spPr>
          <a:xfrm>
            <a:off x="5288756" y="6925775"/>
            <a:ext cx="2427127" cy="2496584"/>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Second Trimester"/>
          <p:cNvSpPr txBox="1"/>
          <p:nvPr>
            <p:ph type="title"/>
          </p:nvPr>
        </p:nvSpPr>
        <p:spPr>
          <a:prstGeom prst="rect">
            <a:avLst/>
          </a:prstGeom>
        </p:spPr>
        <p:txBody>
          <a:bodyPr/>
          <a:lstStyle/>
          <a:p>
            <a:pPr/>
            <a:r>
              <a:t>Second Trimester</a:t>
            </a:r>
          </a:p>
        </p:txBody>
      </p:sp>
      <p:sp>
        <p:nvSpPr>
          <p:cNvPr id="162" name="This trimester is usually when the pregnant individual’s energy improve.…"/>
          <p:cNvSpPr txBox="1"/>
          <p:nvPr>
            <p:ph type="body" idx="1"/>
          </p:nvPr>
        </p:nvSpPr>
        <p:spPr>
          <a:xfrm>
            <a:off x="952500" y="2590800"/>
            <a:ext cx="11099800" cy="4572000"/>
          </a:xfrm>
          <a:prstGeom prst="rect">
            <a:avLst/>
          </a:prstGeom>
        </p:spPr>
        <p:txBody>
          <a:bodyPr/>
          <a:lstStyle/>
          <a:p>
            <a:pPr/>
            <a:r>
              <a:t>This trimester is usually when the pregnant individual’s energy improve.</a:t>
            </a:r>
          </a:p>
          <a:p>
            <a:pPr/>
            <a:r>
              <a:t>During the second trimester the fetus grows quickly detailed ultrasounds can be done in which the baby’s sex can be determined.</a:t>
            </a:r>
          </a:p>
          <a:p>
            <a:pPr/>
            <a:r>
              <a:t>The persons stomach begins to be noticeably larger.</a:t>
            </a:r>
          </a:p>
        </p:txBody>
      </p:sp>
      <p:pic>
        <p:nvPicPr>
          <p:cNvPr id="163" name="Image" descr="Image"/>
          <p:cNvPicPr>
            <a:picLocks noChangeAspect="1"/>
          </p:cNvPicPr>
          <p:nvPr/>
        </p:nvPicPr>
        <p:blipFill>
          <a:blip r:embed="rId2">
            <a:extLst/>
          </a:blip>
          <a:stretch>
            <a:fillRect/>
          </a:stretch>
        </p:blipFill>
        <p:spPr>
          <a:xfrm>
            <a:off x="5091712" y="6788556"/>
            <a:ext cx="2821376" cy="2863848"/>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Third Trimester"/>
          <p:cNvSpPr txBox="1"/>
          <p:nvPr>
            <p:ph type="title"/>
          </p:nvPr>
        </p:nvSpPr>
        <p:spPr>
          <a:prstGeom prst="rect">
            <a:avLst/>
          </a:prstGeom>
        </p:spPr>
        <p:txBody>
          <a:bodyPr/>
          <a:lstStyle/>
          <a:p>
            <a:pPr/>
            <a:r>
              <a:t>Third Trimester</a:t>
            </a:r>
          </a:p>
        </p:txBody>
      </p:sp>
      <p:sp>
        <p:nvSpPr>
          <p:cNvPr id="166" name="The third trimester is about preparing for delivery…"/>
          <p:cNvSpPr txBox="1"/>
          <p:nvPr>
            <p:ph type="body" idx="1"/>
          </p:nvPr>
        </p:nvSpPr>
        <p:spPr>
          <a:xfrm>
            <a:off x="952500" y="2246757"/>
            <a:ext cx="11099800" cy="4572001"/>
          </a:xfrm>
          <a:prstGeom prst="rect">
            <a:avLst/>
          </a:prstGeom>
        </p:spPr>
        <p:txBody>
          <a:bodyPr/>
          <a:lstStyle/>
          <a:p>
            <a:pPr/>
            <a:r>
              <a:t>The third trimester is about preparing for delivery </a:t>
            </a:r>
          </a:p>
          <a:p>
            <a:pPr/>
            <a:r>
              <a:t>Often the pregnant person is more uncomfortable due to swelling of the feet and belly size.</a:t>
            </a:r>
          </a:p>
          <a:p>
            <a:pPr/>
            <a:r>
              <a:t>You may start to feel Braxton Hicks contractions, these are mild contractions to prepare the uterus for labour, they aren’t as intense as labour contractions. </a:t>
            </a:r>
          </a:p>
        </p:txBody>
      </p:sp>
      <p:pic>
        <p:nvPicPr>
          <p:cNvPr id="167" name="Image" descr="Image"/>
          <p:cNvPicPr>
            <a:picLocks noChangeAspect="1"/>
          </p:cNvPicPr>
          <p:nvPr/>
        </p:nvPicPr>
        <p:blipFill>
          <a:blip r:embed="rId2">
            <a:extLst/>
          </a:blip>
          <a:stretch>
            <a:fillRect/>
          </a:stretch>
        </p:blipFill>
        <p:spPr>
          <a:xfrm>
            <a:off x="8570152" y="6822068"/>
            <a:ext cx="2365154" cy="2698027"/>
          </a:xfrm>
          <a:prstGeom prst="rect">
            <a:avLst/>
          </a:prstGeom>
          <a:ln w="12700">
            <a:miter lim="400000"/>
          </a:ln>
        </p:spPr>
      </p:pic>
      <p:pic>
        <p:nvPicPr>
          <p:cNvPr id="168" name="Image" descr="Image"/>
          <p:cNvPicPr>
            <a:picLocks noChangeAspect="1"/>
          </p:cNvPicPr>
          <p:nvPr/>
        </p:nvPicPr>
        <p:blipFill>
          <a:blip r:embed="rId3">
            <a:extLst/>
          </a:blip>
          <a:stretch>
            <a:fillRect/>
          </a:stretch>
        </p:blipFill>
        <p:spPr>
          <a:xfrm>
            <a:off x="5244201" y="6822068"/>
            <a:ext cx="2785626" cy="2698027"/>
          </a:xfrm>
          <a:prstGeom prst="rect">
            <a:avLst/>
          </a:prstGeom>
          <a:ln w="12700">
            <a:miter lim="400000"/>
          </a:ln>
        </p:spPr>
      </p:pic>
      <p:pic>
        <p:nvPicPr>
          <p:cNvPr id="169" name="Image" descr="Image"/>
          <p:cNvPicPr>
            <a:picLocks noChangeAspect="1"/>
          </p:cNvPicPr>
          <p:nvPr/>
        </p:nvPicPr>
        <p:blipFill>
          <a:blip r:embed="rId4">
            <a:extLst/>
          </a:blip>
          <a:stretch>
            <a:fillRect/>
          </a:stretch>
        </p:blipFill>
        <p:spPr>
          <a:xfrm>
            <a:off x="2097350" y="7047349"/>
            <a:ext cx="2606526" cy="2247464"/>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Pregnancy Care"/>
          <p:cNvSpPr txBox="1"/>
          <p:nvPr>
            <p:ph type="title"/>
          </p:nvPr>
        </p:nvSpPr>
        <p:spPr>
          <a:prstGeom prst="rect">
            <a:avLst/>
          </a:prstGeom>
        </p:spPr>
        <p:txBody>
          <a:bodyPr/>
          <a:lstStyle/>
          <a:p>
            <a:pPr/>
            <a:r>
              <a:t>Pregnancy Care</a:t>
            </a:r>
          </a:p>
        </p:txBody>
      </p:sp>
      <p:sp>
        <p:nvSpPr>
          <p:cNvPr id="172" name="If you’re at risk of getting pregnant it’s important to avoid substance use (alcohol, cigarettes, marijuana, cocaine as these can all cause fetal malformations or structural/health problems for a future baby).…"/>
          <p:cNvSpPr txBox="1"/>
          <p:nvPr>
            <p:ph type="body" idx="1"/>
          </p:nvPr>
        </p:nvSpPr>
        <p:spPr>
          <a:xfrm>
            <a:off x="952500" y="2083270"/>
            <a:ext cx="11099800" cy="7314261"/>
          </a:xfrm>
          <a:prstGeom prst="rect">
            <a:avLst/>
          </a:prstGeom>
        </p:spPr>
        <p:txBody>
          <a:bodyPr/>
          <a:lstStyle/>
          <a:p>
            <a:pPr marL="400050" indent="-400050" defTabSz="525779">
              <a:spcBef>
                <a:spcPts val="3700"/>
              </a:spcBef>
              <a:defRPr sz="2880"/>
            </a:pPr>
            <a:r>
              <a:t>If you’re at risk of getting pregnant it’s important to avoid substance use (alcohol, cigarettes, marijuana, cocaine as these can all cause fetal malformations or structural/health problems for a future baby). </a:t>
            </a:r>
          </a:p>
          <a:p>
            <a:pPr marL="400050" indent="-400050" defTabSz="525779">
              <a:spcBef>
                <a:spcPts val="3700"/>
              </a:spcBef>
              <a:defRPr sz="2880"/>
            </a:pPr>
            <a:r>
              <a:t>There are tests that can be done in each trimester to prevent health problems for the pregnant person and their fetus.</a:t>
            </a:r>
          </a:p>
          <a:p>
            <a:pPr marL="400050" indent="-400050" defTabSz="525779">
              <a:spcBef>
                <a:spcPts val="3700"/>
              </a:spcBef>
              <a:defRPr sz="2880"/>
            </a:pPr>
            <a:r>
              <a:t>It’s important to seek medical care early on, and helpful to know the health history of your and the fetus’s father’s family. </a:t>
            </a:r>
          </a:p>
          <a:p>
            <a:pPr marL="400050" indent="-400050" defTabSz="525779">
              <a:spcBef>
                <a:spcPts val="3700"/>
              </a:spcBef>
              <a:defRPr sz="2880"/>
            </a:pPr>
            <a:r>
              <a:t>Very importantly, pregnancy can be a happy time, but can also be a difficult time if inter partner violence can worsen and partners can become more controlling and violent.</a:t>
            </a:r>
          </a:p>
          <a:p>
            <a:pPr marL="400050" indent="-400050" defTabSz="525779">
              <a:spcBef>
                <a:spcPts val="3700"/>
              </a:spcBef>
              <a:defRPr sz="2880"/>
            </a:pPr>
            <a:r>
              <a:t>It can also be financially stressful</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Miscarriage"/>
          <p:cNvSpPr txBox="1"/>
          <p:nvPr/>
        </p:nvSpPr>
        <p:spPr>
          <a:xfrm>
            <a:off x="922033" y="1304862"/>
            <a:ext cx="8360665" cy="191159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12000">
                <a:latin typeface="+mn-lt"/>
                <a:ea typeface="+mn-ea"/>
                <a:cs typeface="+mn-cs"/>
                <a:sym typeface="Helvetica Neue Medium"/>
              </a:defRPr>
            </a:lvl1pPr>
          </a:lstStyle>
          <a:p>
            <a:pPr/>
            <a:r>
              <a:t>Miscarriage</a:t>
            </a:r>
          </a:p>
        </p:txBody>
      </p:sp>
      <p:sp>
        <p:nvSpPr>
          <p:cNvPr id="175" name="Miscarriage, or early pregnancy loss, often happens within the first trimester. If a miscarriage occurs it can be emotionally difficult. Majority of the time it is not caused by something the pregnant person did."/>
          <p:cNvSpPr txBox="1"/>
          <p:nvPr/>
        </p:nvSpPr>
        <p:spPr>
          <a:xfrm>
            <a:off x="903007" y="3385250"/>
            <a:ext cx="11768248"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0" sz="5000"/>
            </a:lvl1pPr>
          </a:lstStyle>
          <a:p>
            <a:pPr/>
            <a:r>
              <a:t>Miscarriage, or early pregnancy loss, often happens within the first trimester. If a miscarriage occurs it can be emotionally difficult. Majority of the time it is not caused by something the pregnant person did.</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Miscarriage"/>
          <p:cNvSpPr txBox="1"/>
          <p:nvPr/>
        </p:nvSpPr>
        <p:spPr>
          <a:xfrm>
            <a:off x="922033" y="1304862"/>
            <a:ext cx="8360665" cy="191159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12000">
                <a:latin typeface="+mn-lt"/>
                <a:ea typeface="+mn-ea"/>
                <a:cs typeface="+mn-cs"/>
                <a:sym typeface="Helvetica Neue Medium"/>
              </a:defRPr>
            </a:lvl1pPr>
          </a:lstStyle>
          <a:p>
            <a:pPr/>
            <a:r>
              <a:t>Miscarriage</a:t>
            </a:r>
          </a:p>
        </p:txBody>
      </p:sp>
      <p:sp>
        <p:nvSpPr>
          <p:cNvPr id="178" name="There are several types of miscarriages. Some signs of a miscarriage includes bleeding or spotting, belly pain, severe cramping. If you have any of these signs you should speak with a health care provider."/>
          <p:cNvSpPr txBox="1"/>
          <p:nvPr/>
        </p:nvSpPr>
        <p:spPr>
          <a:xfrm>
            <a:off x="903007" y="3385250"/>
            <a:ext cx="11768248" cy="541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0" sz="5000"/>
            </a:lvl1pPr>
          </a:lstStyle>
          <a:p>
            <a:pPr/>
            <a:r>
              <a:t>There are several types of miscarriages. Some signs of a miscarriage includes bleeding or spotting, belly pain, severe cramping. If you have any of these signs you should speak with a health care provider.</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Pregnancy…"/>
          <p:cNvSpPr txBox="1"/>
          <p:nvPr/>
        </p:nvSpPr>
        <p:spPr>
          <a:xfrm>
            <a:off x="272781" y="486937"/>
            <a:ext cx="12459238" cy="288784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0" sz="9000">
                <a:latin typeface="+mn-lt"/>
                <a:ea typeface="+mn-ea"/>
                <a:cs typeface="+mn-cs"/>
                <a:sym typeface="Helvetica Neue Medium"/>
              </a:defRPr>
            </a:pPr>
            <a:r>
              <a:t>Pregnancy </a:t>
            </a:r>
          </a:p>
          <a:p>
            <a:pPr>
              <a:defRPr b="0" sz="9000">
                <a:latin typeface="+mn-lt"/>
                <a:ea typeface="+mn-ea"/>
                <a:cs typeface="+mn-cs"/>
                <a:sym typeface="Helvetica Neue Medium"/>
              </a:defRPr>
            </a:pPr>
            <a:r>
              <a:t>Community Resources:</a:t>
            </a:r>
          </a:p>
        </p:txBody>
      </p:sp>
      <p:sp>
        <p:nvSpPr>
          <p:cNvPr id="181" name="Annapolis Valley Midwives…"/>
          <p:cNvSpPr txBox="1"/>
          <p:nvPr/>
        </p:nvSpPr>
        <p:spPr>
          <a:xfrm>
            <a:off x="1404772" y="4004810"/>
            <a:ext cx="10195256" cy="48809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Annapolis Valley Midwives</a:t>
            </a:r>
          </a:p>
          <a:p>
            <a:pPr>
              <a:defRPr b="0"/>
            </a:pPr>
            <a:r>
              <a:rPr u="sng">
                <a:hlinkClick r:id="rId2" invalidUrl="" action="" tgtFrame="" tooltip="" history="1" highlightClick="0" endSnd="0"/>
              </a:rPr>
              <a:t>https://www.facebook.com/annapoulisvalleymidwives</a:t>
            </a:r>
          </a:p>
          <a:p>
            <a:pPr/>
          </a:p>
          <a:p>
            <a:pPr/>
            <a:r>
              <a:t>List of Pregnancy Resources:</a:t>
            </a:r>
          </a:p>
          <a:p>
            <a:pPr>
              <a:defRPr b="0"/>
            </a:pPr>
            <a:r>
              <a:rPr u="sng">
                <a:hlinkClick r:id="rId3" invalidUrl="" action="" tgtFrame="" tooltip="" history="1" highlightClick="0" endSnd="0"/>
              </a:rPr>
              <a:t>http://www.phac-aspc.gc.ca/canada/regions/atlantic/work/e_i_1-eng.php</a:t>
            </a:r>
          </a:p>
          <a:p>
            <a:pPr>
              <a:defRPr b="0"/>
            </a:pPr>
            <a:r>
              <a:rPr u="sng">
                <a:hlinkClick r:id="rId4" invalidUrl="" action="" tgtFrame="" tooltip="" history="1" highlightClick="0" endSnd="0"/>
              </a:rPr>
              <a:t>family-matters.ca/</a:t>
            </a:r>
          </a:p>
          <a:p>
            <a:pPr/>
          </a:p>
          <a:p>
            <a:pPr/>
            <a:r>
              <a:t>Kings County Family Resource Centre</a:t>
            </a:r>
          </a:p>
          <a:p>
            <a:pPr>
              <a:defRPr b="0"/>
            </a:pPr>
            <a:r>
              <a:rPr u="sng">
                <a:hlinkClick r:id="rId5" invalidUrl="" action="" tgtFrame="" tooltip="" history="1" highlightClick="0" endSnd="0"/>
              </a:rPr>
              <a:t>www.kcfrc.ca/</a:t>
            </a:r>
          </a:p>
          <a:p>
            <a:pPr>
              <a:defRPr b="0"/>
            </a:pPr>
          </a:p>
          <a:p>
            <a:pPr/>
            <a:r>
              <a:t>The Red Door Youth Sexual Health Clinic (Ages 13-30)</a:t>
            </a:r>
          </a:p>
          <a:p>
            <a:pPr>
              <a:defRPr b="0"/>
            </a:pPr>
            <a:r>
              <a:rPr u="sng">
                <a:hlinkClick r:id="rId6" invalidUrl="" action="" tgtFrame="" tooltip="" history="1" highlightClick="0" endSnd="0"/>
              </a:rPr>
              <a:t>thereddoor.ca</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What is an abortion?"/>
          <p:cNvSpPr txBox="1"/>
          <p:nvPr>
            <p:ph type="title"/>
          </p:nvPr>
        </p:nvSpPr>
        <p:spPr>
          <a:xfrm>
            <a:off x="4096053" y="1151807"/>
            <a:ext cx="7676677" cy="2759297"/>
          </a:xfrm>
          <a:prstGeom prst="rect">
            <a:avLst/>
          </a:prstGeom>
        </p:spPr>
        <p:txBody>
          <a:bodyPr/>
          <a:lstStyle>
            <a:lvl1pPr algn="l"/>
          </a:lstStyle>
          <a:p>
            <a:pPr/>
            <a:r>
              <a:t>What is an abortion? </a:t>
            </a:r>
          </a:p>
        </p:txBody>
      </p:sp>
      <p:sp>
        <p:nvSpPr>
          <p:cNvPr id="184" name="Abortion is a safe method to end a pregnancy.…"/>
          <p:cNvSpPr txBox="1"/>
          <p:nvPr>
            <p:ph type="body" sz="half" idx="1"/>
          </p:nvPr>
        </p:nvSpPr>
        <p:spPr>
          <a:xfrm>
            <a:off x="4186454" y="3848423"/>
            <a:ext cx="7935887" cy="4846910"/>
          </a:xfrm>
          <a:prstGeom prst="rect">
            <a:avLst/>
          </a:prstGeom>
        </p:spPr>
        <p:txBody>
          <a:bodyPr/>
          <a:lstStyle/>
          <a:p>
            <a:pPr marL="0" indent="0" defTabSz="554990">
              <a:spcBef>
                <a:spcPts val="0"/>
              </a:spcBef>
              <a:buSzTx/>
              <a:buNone/>
              <a:defRPr sz="3514"/>
            </a:pPr>
            <a:r>
              <a:t>Abortion is a safe method to end a pregnancy. </a:t>
            </a:r>
          </a:p>
          <a:p>
            <a:pPr marL="0" indent="0" defTabSz="554990">
              <a:spcBef>
                <a:spcPts val="0"/>
              </a:spcBef>
              <a:buSzTx/>
              <a:buNone/>
              <a:defRPr sz="3514"/>
            </a:pPr>
          </a:p>
          <a:p>
            <a:pPr marL="0" indent="0" defTabSz="554990">
              <a:spcBef>
                <a:spcPts val="0"/>
              </a:spcBef>
              <a:buSzTx/>
              <a:buNone/>
              <a:defRPr sz="3514"/>
            </a:pPr>
            <a:r>
              <a:t>There are two types of abortion offered in Canada, medical and surgical.</a:t>
            </a:r>
          </a:p>
          <a:p>
            <a:pPr marL="0" indent="0" defTabSz="554990">
              <a:spcBef>
                <a:spcPts val="0"/>
              </a:spcBef>
              <a:buSzTx/>
              <a:buNone/>
              <a:defRPr sz="3514"/>
            </a:pPr>
          </a:p>
          <a:p>
            <a:pPr marL="0" indent="0" defTabSz="554990">
              <a:spcBef>
                <a:spcPts val="0"/>
              </a:spcBef>
              <a:buSzTx/>
              <a:buNone/>
              <a:defRPr sz="3514"/>
            </a:pPr>
            <a:r>
              <a:t>Sometimes the decision to have an abortion is simple, sometimes it is very difficult and complicated.</a:t>
            </a:r>
          </a:p>
        </p:txBody>
      </p:sp>
      <p:pic>
        <p:nvPicPr>
          <p:cNvPr id="185" name="Screen Shot 2018-10-10 at 8.46.15 AM.png" descr="Screen Shot 2018-10-10 at 8.46.15 AM.png"/>
          <p:cNvPicPr>
            <a:picLocks noChangeAspect="1"/>
          </p:cNvPicPr>
          <p:nvPr/>
        </p:nvPicPr>
        <p:blipFill>
          <a:blip r:embed="rId2">
            <a:extLst/>
          </a:blip>
          <a:stretch>
            <a:fillRect/>
          </a:stretch>
        </p:blipFill>
        <p:spPr>
          <a:xfrm>
            <a:off x="882459" y="1058267"/>
            <a:ext cx="3064905" cy="4335448"/>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7" name="What Actually Happens When You Have An Abortion.mp4" descr="What Actually Happens When You Have An Abortion.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101600" y="388041"/>
            <a:ext cx="12801600" cy="7200901"/>
          </a:xfrm>
          <a:prstGeom prst="rect">
            <a:avLst/>
          </a:prstGeom>
          <a:ln w="12700">
            <a:miter lim="400000"/>
          </a:ln>
          <a:effectLst>
            <a:outerShdw sx="100000" sy="100000" kx="0" ky="0" algn="b" rotWithShape="0" blurRad="76200" dist="50800" dir="3180000">
              <a:srgbClr val="000000">
                <a:alpha val="50000"/>
              </a:srgbClr>
            </a:outerShdw>
          </a:effectLst>
        </p:spPr>
      </p:pic>
      <p:sp>
        <p:nvSpPr>
          <p:cNvPr id="188" name="What Actually Happens When You Have An Abortion?…"/>
          <p:cNvSpPr txBox="1"/>
          <p:nvPr/>
        </p:nvSpPr>
        <p:spPr>
          <a:xfrm>
            <a:off x="3151266" y="8064519"/>
            <a:ext cx="6702268" cy="80243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5400"/>
              </a:lnSpc>
              <a:defRPr b="0" sz="2160">
                <a:latin typeface="Arial"/>
                <a:ea typeface="Arial"/>
                <a:cs typeface="Arial"/>
                <a:sym typeface="Arial"/>
              </a:defRPr>
            </a:pPr>
            <a:r>
              <a:t>What Actually Happens When You Have An Abortion?</a:t>
            </a:r>
          </a:p>
          <a:p>
            <a:pPr defTabSz="457200">
              <a:lnSpc>
                <a:spcPct val="117999"/>
              </a:lnSpc>
              <a:defRPr b="0" sz="2200"/>
            </a:pPr>
            <a:r>
              <a:rPr u="sng">
                <a:hlinkClick r:id="rId6" invalidUrl="" action="" tgtFrame="" tooltip="" history="1" highlightClick="0" endSnd="0"/>
              </a:rPr>
              <a:t>https://www.youtube.com/watch?v=vWKqeJxzeBc</a:t>
            </a:r>
          </a:p>
        </p:txBody>
      </p:sp>
      <p:sp>
        <p:nvSpPr>
          <p:cNvPr id="189" name="Click inside white frame to play video."/>
          <p:cNvSpPr txBox="1"/>
          <p:nvPr/>
        </p:nvSpPr>
        <p:spPr>
          <a:xfrm>
            <a:off x="3693363" y="8963759"/>
            <a:ext cx="5618074"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i="1"/>
            </a:lvl1pPr>
          </a:lstStyle>
          <a:p>
            <a:pPr/>
            <a:r>
              <a:t>Click inside white frame to play video.</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18035369" fill="hold"/>
                                        <p:tgtEl>
                                          <p:spTgt spid="18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87"/>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Medical Abortion"/>
          <p:cNvSpPr txBox="1"/>
          <p:nvPr>
            <p:ph type="title"/>
          </p:nvPr>
        </p:nvSpPr>
        <p:spPr>
          <a:xfrm>
            <a:off x="900677" y="758801"/>
            <a:ext cx="8861979" cy="2159001"/>
          </a:xfrm>
          <a:prstGeom prst="rect">
            <a:avLst/>
          </a:prstGeom>
        </p:spPr>
        <p:txBody>
          <a:bodyPr/>
          <a:lstStyle>
            <a:lvl1pPr algn="l"/>
          </a:lstStyle>
          <a:p>
            <a:pPr/>
            <a:r>
              <a:t>Medical Abortion</a:t>
            </a:r>
          </a:p>
        </p:txBody>
      </p:sp>
      <p:sp>
        <p:nvSpPr>
          <p:cNvPr id="194" name="Medical abortions are a combination of two pills that are taken to terminate the pregnancy.…"/>
          <p:cNvSpPr txBox="1"/>
          <p:nvPr>
            <p:ph type="body" idx="1"/>
          </p:nvPr>
        </p:nvSpPr>
        <p:spPr>
          <a:xfrm>
            <a:off x="727039" y="2656943"/>
            <a:ext cx="11550722" cy="6166914"/>
          </a:xfrm>
          <a:prstGeom prst="rect">
            <a:avLst/>
          </a:prstGeom>
        </p:spPr>
        <p:txBody>
          <a:bodyPr/>
          <a:lstStyle/>
          <a:p>
            <a:pPr marL="0" indent="0">
              <a:spcBef>
                <a:spcPts val="0"/>
              </a:spcBef>
              <a:buSzTx/>
              <a:buNone/>
              <a:defRPr sz="3700"/>
            </a:pPr>
            <a:r>
              <a:t>Medical abortions are a combination of two pills that are taken to terminate the pregnancy.</a:t>
            </a:r>
          </a:p>
          <a:p>
            <a:pPr marL="0" indent="0">
              <a:spcBef>
                <a:spcPts val="0"/>
              </a:spcBef>
              <a:buSzTx/>
              <a:buNone/>
              <a:defRPr sz="3700"/>
            </a:pPr>
          </a:p>
          <a:p>
            <a:pPr marL="0" indent="0">
              <a:spcBef>
                <a:spcPts val="0"/>
              </a:spcBef>
              <a:buSzTx/>
              <a:buNone/>
              <a:defRPr sz="3700"/>
            </a:pPr>
            <a:r>
              <a:t>The abortion pill works up to 10 weeks into a pregnancy. </a:t>
            </a:r>
          </a:p>
          <a:p>
            <a:pPr marL="0" indent="0">
              <a:spcBef>
                <a:spcPts val="0"/>
              </a:spcBef>
              <a:buSzTx/>
              <a:buNone/>
              <a:defRPr sz="3700"/>
            </a:pPr>
          </a:p>
          <a:p>
            <a:pPr marL="0" indent="0">
              <a:spcBef>
                <a:spcPts val="0"/>
              </a:spcBef>
              <a:buSzTx/>
              <a:buNone/>
              <a:defRPr sz="3700"/>
            </a:pPr>
            <a:r>
              <a:t>Medical abortions occur at home and require a follow up with the doctor to ensure the abortion has succeeded. </a:t>
            </a:r>
          </a:p>
        </p:txBody>
      </p:sp>
      <p:sp>
        <p:nvSpPr>
          <p:cNvPr id="195" name="Pill"/>
          <p:cNvSpPr/>
          <p:nvPr/>
        </p:nvSpPr>
        <p:spPr>
          <a:xfrm rot="19834913">
            <a:off x="9726306" y="1098482"/>
            <a:ext cx="1967592" cy="8807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835" y="0"/>
                </a:moveTo>
                <a:cubicBezTo>
                  <a:pt x="2169" y="0"/>
                  <a:pt x="0" y="4847"/>
                  <a:pt x="0" y="10802"/>
                </a:cubicBezTo>
                <a:cubicBezTo>
                  <a:pt x="0" y="16757"/>
                  <a:pt x="2169" y="21600"/>
                  <a:pt x="4835" y="21600"/>
                </a:cubicBezTo>
                <a:lnTo>
                  <a:pt x="16767" y="21600"/>
                </a:lnTo>
                <a:cubicBezTo>
                  <a:pt x="19432" y="21600"/>
                  <a:pt x="21600" y="16757"/>
                  <a:pt x="21600" y="10802"/>
                </a:cubicBezTo>
                <a:cubicBezTo>
                  <a:pt x="21600" y="4847"/>
                  <a:pt x="19432" y="0"/>
                  <a:pt x="16767" y="0"/>
                </a:cubicBezTo>
                <a:lnTo>
                  <a:pt x="4835" y="0"/>
                </a:lnTo>
                <a:close/>
                <a:moveTo>
                  <a:pt x="10676" y="2635"/>
                </a:moveTo>
                <a:lnTo>
                  <a:pt x="16767" y="2635"/>
                </a:lnTo>
                <a:cubicBezTo>
                  <a:pt x="18782" y="2635"/>
                  <a:pt x="20422" y="6299"/>
                  <a:pt x="20422" y="10802"/>
                </a:cubicBezTo>
                <a:cubicBezTo>
                  <a:pt x="20422" y="15305"/>
                  <a:pt x="18782" y="18965"/>
                  <a:pt x="16767" y="18965"/>
                </a:cubicBezTo>
                <a:lnTo>
                  <a:pt x="10676" y="18965"/>
                </a:lnTo>
                <a:lnTo>
                  <a:pt x="10676" y="2635"/>
                </a:lnTo>
                <a:close/>
              </a:path>
            </a:pathLst>
          </a:custGeom>
          <a:solidFill>
            <a:schemeClr val="accent5">
              <a:hueOff val="-82419"/>
              <a:satOff val="-9513"/>
              <a:lumOff val="-16343"/>
            </a:scheme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Surgical Abortion"/>
          <p:cNvSpPr txBox="1"/>
          <p:nvPr>
            <p:ph type="title"/>
          </p:nvPr>
        </p:nvSpPr>
        <p:spPr>
          <a:xfrm>
            <a:off x="926034" y="1374818"/>
            <a:ext cx="7676678" cy="1363045"/>
          </a:xfrm>
          <a:prstGeom prst="rect">
            <a:avLst/>
          </a:prstGeom>
        </p:spPr>
        <p:txBody>
          <a:bodyPr/>
          <a:lstStyle>
            <a:lvl1pPr algn="l" defTabSz="543305">
              <a:defRPr sz="7440"/>
            </a:lvl1pPr>
          </a:lstStyle>
          <a:p>
            <a:pPr/>
            <a:r>
              <a:t>Surgical Abortion</a:t>
            </a:r>
          </a:p>
        </p:txBody>
      </p:sp>
      <p:sp>
        <p:nvSpPr>
          <p:cNvPr id="198" name="Surgical abortions are a procedure done by doctors to terminate the pregnancy.…"/>
          <p:cNvSpPr txBox="1"/>
          <p:nvPr>
            <p:ph type="body" idx="1"/>
          </p:nvPr>
        </p:nvSpPr>
        <p:spPr>
          <a:xfrm>
            <a:off x="927051" y="2656943"/>
            <a:ext cx="11350710" cy="6166914"/>
          </a:xfrm>
          <a:prstGeom prst="rect">
            <a:avLst/>
          </a:prstGeom>
        </p:spPr>
        <p:txBody>
          <a:bodyPr/>
          <a:lstStyle/>
          <a:p>
            <a:pPr marL="0" indent="0">
              <a:spcBef>
                <a:spcPts val="0"/>
              </a:spcBef>
              <a:buSzTx/>
              <a:buNone/>
              <a:defRPr sz="3700"/>
            </a:pPr>
            <a:r>
              <a:t>Surgical abortions are a procedure done by doctors to terminate the pregnancy.</a:t>
            </a:r>
          </a:p>
          <a:p>
            <a:pPr marL="0" indent="0">
              <a:spcBef>
                <a:spcPts val="0"/>
              </a:spcBef>
              <a:buSzTx/>
              <a:buNone/>
              <a:defRPr sz="3700"/>
            </a:pPr>
          </a:p>
          <a:p>
            <a:pPr marL="0" indent="0">
              <a:spcBef>
                <a:spcPts val="0"/>
              </a:spcBef>
              <a:buSzTx/>
              <a:buNone/>
              <a:defRPr sz="3700"/>
            </a:pPr>
            <a:r>
              <a:t>Surgical abortions are typically done up until week 16 of a pregnancy. </a:t>
            </a:r>
          </a:p>
          <a:p>
            <a:pPr marL="0" indent="0">
              <a:spcBef>
                <a:spcPts val="0"/>
              </a:spcBef>
              <a:buSzTx/>
              <a:buNone/>
              <a:defRPr sz="3700"/>
            </a:pPr>
          </a:p>
          <a:p>
            <a:pPr marL="0" indent="0">
              <a:spcBef>
                <a:spcPts val="0"/>
              </a:spcBef>
              <a:buSzTx/>
              <a:buNone/>
              <a:defRPr sz="3700"/>
            </a:pPr>
            <a:r>
              <a:t>Surgical abortions have to occur at a medical facility. </a:t>
            </a:r>
          </a:p>
        </p:txBody>
      </p:sp>
      <p:sp>
        <p:nvSpPr>
          <p:cNvPr id="199" name="Hospital"/>
          <p:cNvSpPr/>
          <p:nvPr/>
        </p:nvSpPr>
        <p:spPr>
          <a:xfrm>
            <a:off x="9188140" y="807554"/>
            <a:ext cx="2046975" cy="15994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341" y="0"/>
                </a:moveTo>
                <a:lnTo>
                  <a:pt x="3341" y="3754"/>
                </a:lnTo>
                <a:lnTo>
                  <a:pt x="0" y="3754"/>
                </a:lnTo>
                <a:lnTo>
                  <a:pt x="0" y="21600"/>
                </a:lnTo>
                <a:lnTo>
                  <a:pt x="8297" y="21600"/>
                </a:lnTo>
                <a:lnTo>
                  <a:pt x="8297" y="17275"/>
                </a:lnTo>
                <a:lnTo>
                  <a:pt x="9939" y="17275"/>
                </a:lnTo>
                <a:lnTo>
                  <a:pt x="9939" y="21600"/>
                </a:lnTo>
                <a:lnTo>
                  <a:pt x="11595" y="21600"/>
                </a:lnTo>
                <a:lnTo>
                  <a:pt x="11595" y="17275"/>
                </a:lnTo>
                <a:lnTo>
                  <a:pt x="13239" y="17275"/>
                </a:lnTo>
                <a:lnTo>
                  <a:pt x="13239" y="21600"/>
                </a:lnTo>
                <a:lnTo>
                  <a:pt x="21600" y="21600"/>
                </a:lnTo>
                <a:lnTo>
                  <a:pt x="21600" y="3754"/>
                </a:lnTo>
                <a:lnTo>
                  <a:pt x="18195" y="3754"/>
                </a:lnTo>
                <a:lnTo>
                  <a:pt x="18195" y="0"/>
                </a:lnTo>
                <a:lnTo>
                  <a:pt x="3341" y="0"/>
                </a:lnTo>
                <a:close/>
                <a:moveTo>
                  <a:pt x="4997" y="1938"/>
                </a:moveTo>
                <a:lnTo>
                  <a:pt x="6641" y="1938"/>
                </a:lnTo>
                <a:lnTo>
                  <a:pt x="6641" y="3754"/>
                </a:lnTo>
                <a:lnTo>
                  <a:pt x="4997" y="3754"/>
                </a:lnTo>
                <a:lnTo>
                  <a:pt x="4997" y="1938"/>
                </a:lnTo>
                <a:close/>
                <a:moveTo>
                  <a:pt x="8297" y="1938"/>
                </a:moveTo>
                <a:lnTo>
                  <a:pt x="9939" y="1938"/>
                </a:lnTo>
                <a:lnTo>
                  <a:pt x="9939" y="3754"/>
                </a:lnTo>
                <a:lnTo>
                  <a:pt x="8297" y="3754"/>
                </a:lnTo>
                <a:lnTo>
                  <a:pt x="8297" y="1938"/>
                </a:lnTo>
                <a:close/>
                <a:moveTo>
                  <a:pt x="11595" y="1938"/>
                </a:moveTo>
                <a:lnTo>
                  <a:pt x="13239" y="1938"/>
                </a:lnTo>
                <a:lnTo>
                  <a:pt x="13239" y="3754"/>
                </a:lnTo>
                <a:lnTo>
                  <a:pt x="11595" y="3754"/>
                </a:lnTo>
                <a:lnTo>
                  <a:pt x="11595" y="1938"/>
                </a:lnTo>
                <a:close/>
                <a:moveTo>
                  <a:pt x="14895" y="1938"/>
                </a:moveTo>
                <a:lnTo>
                  <a:pt x="16538" y="1938"/>
                </a:lnTo>
                <a:lnTo>
                  <a:pt x="16538" y="3754"/>
                </a:lnTo>
                <a:lnTo>
                  <a:pt x="14895" y="3754"/>
                </a:lnTo>
                <a:lnTo>
                  <a:pt x="14895" y="1938"/>
                </a:lnTo>
                <a:close/>
                <a:moveTo>
                  <a:pt x="1698" y="5774"/>
                </a:moveTo>
                <a:lnTo>
                  <a:pt x="3341" y="5774"/>
                </a:lnTo>
                <a:lnTo>
                  <a:pt x="3341" y="7590"/>
                </a:lnTo>
                <a:lnTo>
                  <a:pt x="1698" y="7590"/>
                </a:lnTo>
                <a:lnTo>
                  <a:pt x="1698" y="5774"/>
                </a:lnTo>
                <a:close/>
                <a:moveTo>
                  <a:pt x="4997" y="5774"/>
                </a:moveTo>
                <a:lnTo>
                  <a:pt x="6641" y="5774"/>
                </a:lnTo>
                <a:lnTo>
                  <a:pt x="6641" y="7590"/>
                </a:lnTo>
                <a:lnTo>
                  <a:pt x="4997" y="7590"/>
                </a:lnTo>
                <a:lnTo>
                  <a:pt x="4997" y="5774"/>
                </a:lnTo>
                <a:close/>
                <a:moveTo>
                  <a:pt x="8297" y="5774"/>
                </a:moveTo>
                <a:lnTo>
                  <a:pt x="9939" y="5774"/>
                </a:lnTo>
                <a:lnTo>
                  <a:pt x="9939" y="7590"/>
                </a:lnTo>
                <a:lnTo>
                  <a:pt x="8297" y="7590"/>
                </a:lnTo>
                <a:lnTo>
                  <a:pt x="8297" y="5774"/>
                </a:lnTo>
                <a:close/>
                <a:moveTo>
                  <a:pt x="11595" y="5774"/>
                </a:moveTo>
                <a:lnTo>
                  <a:pt x="13239" y="5774"/>
                </a:lnTo>
                <a:lnTo>
                  <a:pt x="13239" y="7590"/>
                </a:lnTo>
                <a:lnTo>
                  <a:pt x="11595" y="7590"/>
                </a:lnTo>
                <a:lnTo>
                  <a:pt x="11595" y="5774"/>
                </a:lnTo>
                <a:close/>
                <a:moveTo>
                  <a:pt x="14895" y="5774"/>
                </a:moveTo>
                <a:lnTo>
                  <a:pt x="16538" y="5774"/>
                </a:lnTo>
                <a:lnTo>
                  <a:pt x="16538" y="7590"/>
                </a:lnTo>
                <a:lnTo>
                  <a:pt x="14895" y="7590"/>
                </a:lnTo>
                <a:lnTo>
                  <a:pt x="14895" y="5774"/>
                </a:lnTo>
                <a:close/>
                <a:moveTo>
                  <a:pt x="18195" y="5774"/>
                </a:moveTo>
                <a:lnTo>
                  <a:pt x="19838" y="5774"/>
                </a:lnTo>
                <a:lnTo>
                  <a:pt x="19838" y="7590"/>
                </a:lnTo>
                <a:lnTo>
                  <a:pt x="18195" y="7590"/>
                </a:lnTo>
                <a:lnTo>
                  <a:pt x="18195" y="5774"/>
                </a:lnTo>
                <a:close/>
                <a:moveTo>
                  <a:pt x="1698" y="9608"/>
                </a:moveTo>
                <a:lnTo>
                  <a:pt x="3341" y="9608"/>
                </a:lnTo>
                <a:lnTo>
                  <a:pt x="3341" y="11424"/>
                </a:lnTo>
                <a:lnTo>
                  <a:pt x="1698" y="11424"/>
                </a:lnTo>
                <a:lnTo>
                  <a:pt x="1698" y="9608"/>
                </a:lnTo>
                <a:close/>
                <a:moveTo>
                  <a:pt x="4997" y="9608"/>
                </a:moveTo>
                <a:lnTo>
                  <a:pt x="6641" y="9608"/>
                </a:lnTo>
                <a:lnTo>
                  <a:pt x="6641" y="11424"/>
                </a:lnTo>
                <a:lnTo>
                  <a:pt x="4997" y="11424"/>
                </a:lnTo>
                <a:lnTo>
                  <a:pt x="4997" y="9608"/>
                </a:lnTo>
                <a:close/>
                <a:moveTo>
                  <a:pt x="14895" y="9608"/>
                </a:moveTo>
                <a:lnTo>
                  <a:pt x="16538" y="9608"/>
                </a:lnTo>
                <a:lnTo>
                  <a:pt x="16538" y="11424"/>
                </a:lnTo>
                <a:lnTo>
                  <a:pt x="14895" y="11424"/>
                </a:lnTo>
                <a:lnTo>
                  <a:pt x="14895" y="9608"/>
                </a:lnTo>
                <a:close/>
                <a:moveTo>
                  <a:pt x="18195" y="9608"/>
                </a:moveTo>
                <a:lnTo>
                  <a:pt x="19838" y="9608"/>
                </a:lnTo>
                <a:lnTo>
                  <a:pt x="19838" y="11424"/>
                </a:lnTo>
                <a:lnTo>
                  <a:pt x="18195" y="11424"/>
                </a:lnTo>
                <a:lnTo>
                  <a:pt x="18195" y="9608"/>
                </a:lnTo>
                <a:close/>
                <a:moveTo>
                  <a:pt x="10799" y="9711"/>
                </a:moveTo>
                <a:cubicBezTo>
                  <a:pt x="11937" y="9711"/>
                  <a:pt x="12861" y="10893"/>
                  <a:pt x="12861" y="12350"/>
                </a:cubicBezTo>
                <a:cubicBezTo>
                  <a:pt x="12861" y="13806"/>
                  <a:pt x="11937" y="14988"/>
                  <a:pt x="10799" y="14988"/>
                </a:cubicBezTo>
                <a:cubicBezTo>
                  <a:pt x="9661" y="14988"/>
                  <a:pt x="8739" y="13806"/>
                  <a:pt x="8739" y="12350"/>
                </a:cubicBezTo>
                <a:cubicBezTo>
                  <a:pt x="8739" y="10893"/>
                  <a:pt x="9661" y="9711"/>
                  <a:pt x="10799" y="9711"/>
                </a:cubicBezTo>
                <a:close/>
                <a:moveTo>
                  <a:pt x="10314" y="10706"/>
                </a:moveTo>
                <a:lnTo>
                  <a:pt x="10314" y="11729"/>
                </a:lnTo>
                <a:lnTo>
                  <a:pt x="9515" y="11729"/>
                </a:lnTo>
                <a:lnTo>
                  <a:pt x="9515" y="12970"/>
                </a:lnTo>
                <a:lnTo>
                  <a:pt x="10314" y="12970"/>
                </a:lnTo>
                <a:lnTo>
                  <a:pt x="10314" y="13993"/>
                </a:lnTo>
                <a:lnTo>
                  <a:pt x="11284" y="13993"/>
                </a:lnTo>
                <a:lnTo>
                  <a:pt x="11284" y="12970"/>
                </a:lnTo>
                <a:lnTo>
                  <a:pt x="12083" y="12970"/>
                </a:lnTo>
                <a:lnTo>
                  <a:pt x="12083" y="11729"/>
                </a:lnTo>
                <a:lnTo>
                  <a:pt x="11284" y="11729"/>
                </a:lnTo>
                <a:lnTo>
                  <a:pt x="11284" y="10706"/>
                </a:lnTo>
                <a:lnTo>
                  <a:pt x="10314" y="10706"/>
                </a:lnTo>
                <a:close/>
                <a:moveTo>
                  <a:pt x="1698" y="13442"/>
                </a:moveTo>
                <a:lnTo>
                  <a:pt x="3341" y="13442"/>
                </a:lnTo>
                <a:lnTo>
                  <a:pt x="3341" y="15257"/>
                </a:lnTo>
                <a:lnTo>
                  <a:pt x="1698" y="15257"/>
                </a:lnTo>
                <a:lnTo>
                  <a:pt x="1698" y="13442"/>
                </a:lnTo>
                <a:close/>
                <a:moveTo>
                  <a:pt x="4997" y="13442"/>
                </a:moveTo>
                <a:lnTo>
                  <a:pt x="6641" y="13442"/>
                </a:lnTo>
                <a:lnTo>
                  <a:pt x="6641" y="15257"/>
                </a:lnTo>
                <a:lnTo>
                  <a:pt x="4997" y="15257"/>
                </a:lnTo>
                <a:lnTo>
                  <a:pt x="4997" y="13442"/>
                </a:lnTo>
                <a:close/>
                <a:moveTo>
                  <a:pt x="14895" y="13442"/>
                </a:moveTo>
                <a:lnTo>
                  <a:pt x="16538" y="13442"/>
                </a:lnTo>
                <a:lnTo>
                  <a:pt x="16538" y="15257"/>
                </a:lnTo>
                <a:lnTo>
                  <a:pt x="14895" y="15257"/>
                </a:lnTo>
                <a:lnTo>
                  <a:pt x="14895" y="13442"/>
                </a:lnTo>
                <a:close/>
                <a:moveTo>
                  <a:pt x="18195" y="13442"/>
                </a:moveTo>
                <a:lnTo>
                  <a:pt x="19838" y="13442"/>
                </a:lnTo>
                <a:lnTo>
                  <a:pt x="19838" y="15257"/>
                </a:lnTo>
                <a:lnTo>
                  <a:pt x="18195" y="15257"/>
                </a:lnTo>
                <a:lnTo>
                  <a:pt x="18195" y="13442"/>
                </a:lnTo>
                <a:close/>
                <a:moveTo>
                  <a:pt x="1698" y="17275"/>
                </a:moveTo>
                <a:lnTo>
                  <a:pt x="3341" y="17275"/>
                </a:lnTo>
                <a:lnTo>
                  <a:pt x="3341" y="19091"/>
                </a:lnTo>
                <a:lnTo>
                  <a:pt x="1698" y="19091"/>
                </a:lnTo>
                <a:lnTo>
                  <a:pt x="1698" y="17275"/>
                </a:lnTo>
                <a:close/>
                <a:moveTo>
                  <a:pt x="4997" y="17275"/>
                </a:moveTo>
                <a:lnTo>
                  <a:pt x="6641" y="17275"/>
                </a:lnTo>
                <a:lnTo>
                  <a:pt x="6641" y="19091"/>
                </a:lnTo>
                <a:lnTo>
                  <a:pt x="4997" y="19091"/>
                </a:lnTo>
                <a:lnTo>
                  <a:pt x="4997" y="17275"/>
                </a:lnTo>
                <a:close/>
                <a:moveTo>
                  <a:pt x="14895" y="17275"/>
                </a:moveTo>
                <a:lnTo>
                  <a:pt x="16538" y="17275"/>
                </a:lnTo>
                <a:lnTo>
                  <a:pt x="16538" y="19091"/>
                </a:lnTo>
                <a:lnTo>
                  <a:pt x="14895" y="19091"/>
                </a:lnTo>
                <a:lnTo>
                  <a:pt x="14895" y="17275"/>
                </a:lnTo>
                <a:close/>
                <a:moveTo>
                  <a:pt x="18195" y="17275"/>
                </a:moveTo>
                <a:lnTo>
                  <a:pt x="19838" y="17275"/>
                </a:lnTo>
                <a:lnTo>
                  <a:pt x="19838" y="19091"/>
                </a:lnTo>
                <a:lnTo>
                  <a:pt x="18195" y="19091"/>
                </a:lnTo>
                <a:lnTo>
                  <a:pt x="18195" y="17275"/>
                </a:lnTo>
                <a:close/>
              </a:path>
            </a:pathLst>
          </a:custGeom>
          <a:solidFill>
            <a:schemeClr val="accent5">
              <a:hueOff val="-82419"/>
              <a:satOff val="-9513"/>
              <a:lumOff val="-16343"/>
            </a:schemeClr>
          </a:solidFill>
          <a:ln w="12700">
            <a:miter lim="400000"/>
          </a:ln>
        </p:spPr>
        <p:txBody>
          <a:bodyPr lIns="50800" tIns="50800" rIns="50800" bIns="50800" anchor="ctr"/>
          <a:lstStyle/>
          <a:p>
            <a:pPr>
              <a:defRPr b="0"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Abortion…"/>
          <p:cNvSpPr txBox="1"/>
          <p:nvPr/>
        </p:nvSpPr>
        <p:spPr>
          <a:xfrm>
            <a:off x="272781" y="486937"/>
            <a:ext cx="12459238" cy="288784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0" sz="9000">
                <a:latin typeface="+mn-lt"/>
                <a:ea typeface="+mn-ea"/>
                <a:cs typeface="+mn-cs"/>
                <a:sym typeface="Helvetica Neue Medium"/>
              </a:defRPr>
            </a:pPr>
            <a:r>
              <a:t>Abortion </a:t>
            </a:r>
          </a:p>
          <a:p>
            <a:pPr>
              <a:defRPr b="0" sz="9000">
                <a:latin typeface="+mn-lt"/>
                <a:ea typeface="+mn-ea"/>
                <a:cs typeface="+mn-cs"/>
                <a:sym typeface="Helvetica Neue Medium"/>
              </a:defRPr>
            </a:pPr>
            <a:r>
              <a:t>Community Resources:</a:t>
            </a:r>
          </a:p>
        </p:txBody>
      </p:sp>
      <p:sp>
        <p:nvSpPr>
          <p:cNvPr id="202" name="In Nova Scotia, people can self-refer for medical and surgical abortion at the Women's Choice Clinic in Halifax.…"/>
          <p:cNvSpPr txBox="1"/>
          <p:nvPr/>
        </p:nvSpPr>
        <p:spPr>
          <a:xfrm>
            <a:off x="225613" y="3972414"/>
            <a:ext cx="12553574" cy="5731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0" sz="3600"/>
            </a:pPr>
            <a:r>
              <a:t>In Nova Scotia, people can self-refer for medical and surgical abortion at the Women's Choice Clinic in Halifax. </a:t>
            </a:r>
          </a:p>
          <a:p>
            <a:pPr>
              <a:defRPr b="0" i="1" sz="3600"/>
            </a:pPr>
            <a:r>
              <a:t>To self-refer call 1-833-352-0719 </a:t>
            </a:r>
          </a:p>
          <a:p>
            <a:pPr>
              <a:defRPr b="0" sz="3600"/>
            </a:pPr>
          </a:p>
          <a:p>
            <a:pPr>
              <a:defRPr b="0" sz="3600"/>
            </a:pPr>
            <a:r>
              <a:t>The medical abortion medication is free in NS. </a:t>
            </a:r>
          </a:p>
          <a:p>
            <a:pPr>
              <a:defRPr b="0"/>
            </a:pPr>
          </a:p>
          <a:p>
            <a:pPr>
              <a:defRPr b="0" sz="3000"/>
            </a:pPr>
            <a:r>
              <a:t>You can also go to The Red Door Youth Sexual Health Clinic if you are between the age of 13-30</a:t>
            </a:r>
          </a:p>
          <a:p>
            <a:pPr>
              <a:defRPr b="0" sz="2900"/>
            </a:pPr>
            <a:r>
              <a:rPr u="sng">
                <a:hlinkClick r:id="rId2" invalidUrl="" action="" tgtFrame="" tooltip="" history="1" highlightClick="0" endSnd="0"/>
              </a:rPr>
              <a:t>thereddoor.ca</a:t>
            </a:r>
          </a:p>
          <a:p>
            <a:pPr>
              <a:defRPr b="0" sz="2900"/>
            </a:pPr>
            <a:r>
              <a:t>902-679-1411</a:t>
            </a:r>
          </a:p>
          <a:p>
            <a:pPr>
              <a:defRPr b="0"/>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IMPORTANT"/>
          <p:cNvSpPr txBox="1"/>
          <p:nvPr/>
        </p:nvSpPr>
        <p:spPr>
          <a:xfrm>
            <a:off x="272781" y="2095887"/>
            <a:ext cx="12459238" cy="147814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9000">
                <a:latin typeface="+mn-lt"/>
                <a:ea typeface="+mn-ea"/>
                <a:cs typeface="+mn-cs"/>
                <a:sym typeface="Helvetica Neue Medium"/>
              </a:defRPr>
            </a:lvl1pPr>
          </a:lstStyle>
          <a:p>
            <a:pPr/>
            <a:r>
              <a:t>IMPORTANT </a:t>
            </a:r>
          </a:p>
        </p:txBody>
      </p:sp>
      <p:sp>
        <p:nvSpPr>
          <p:cNvPr id="205" name="There are strict limits on when abortions can be done, so if this is an option someone is considering, it's really important for them to reach out for help early, so all the necessary tests, like ultrasound, and appointments can be arranged with time to spare."/>
          <p:cNvSpPr txBox="1"/>
          <p:nvPr/>
        </p:nvSpPr>
        <p:spPr>
          <a:xfrm>
            <a:off x="225613" y="3936296"/>
            <a:ext cx="12553574" cy="44279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4800"/>
            </a:lvl1pPr>
          </a:lstStyle>
          <a:p>
            <a:pPr/>
            <a:r>
              <a:t>There are strict limits on when abortions can be done, so if this is an option someone is considering, it's really important for them to reach out for help early, so all the necessary tests, like ultrasound, and appointments can be arranged with time to spare.</a:t>
            </a:r>
          </a:p>
        </p:txBody>
      </p:sp>
      <p:grpSp>
        <p:nvGrpSpPr>
          <p:cNvPr id="209" name="Group"/>
          <p:cNvGrpSpPr/>
          <p:nvPr/>
        </p:nvGrpSpPr>
        <p:grpSpPr>
          <a:xfrm>
            <a:off x="4927225" y="234676"/>
            <a:ext cx="3150350" cy="1980606"/>
            <a:chOff x="0" y="0"/>
            <a:chExt cx="3150348" cy="1980604"/>
          </a:xfrm>
        </p:grpSpPr>
        <p:pic>
          <p:nvPicPr>
            <p:cNvPr id="206" name="exclamation-point-clipart-1.jpg.png" descr="exclamation-point-clipart-1.jpg.png"/>
            <p:cNvPicPr>
              <a:picLocks noChangeAspect="1"/>
            </p:cNvPicPr>
            <p:nvPr/>
          </p:nvPicPr>
          <p:blipFill>
            <a:blip r:embed="rId2">
              <a:extLst/>
            </a:blip>
            <a:stretch>
              <a:fillRect/>
            </a:stretch>
          </p:blipFill>
          <p:spPr>
            <a:xfrm>
              <a:off x="664297" y="0"/>
              <a:ext cx="1853606" cy="1853605"/>
            </a:xfrm>
            <a:prstGeom prst="rect">
              <a:avLst/>
            </a:prstGeom>
            <a:ln w="12700" cap="flat">
              <a:noFill/>
              <a:miter lim="400000"/>
            </a:ln>
            <a:effectLst/>
          </p:spPr>
        </p:pic>
        <p:pic>
          <p:nvPicPr>
            <p:cNvPr id="207" name="exclamation-point-clipart-1.jpg.png" descr="exclamation-point-clipart-1.jpg.png"/>
            <p:cNvPicPr>
              <a:picLocks noChangeAspect="1"/>
            </p:cNvPicPr>
            <p:nvPr/>
          </p:nvPicPr>
          <p:blipFill>
            <a:blip r:embed="rId2">
              <a:extLst/>
            </a:blip>
            <a:stretch>
              <a:fillRect/>
            </a:stretch>
          </p:blipFill>
          <p:spPr>
            <a:xfrm>
              <a:off x="0" y="127000"/>
              <a:ext cx="1853605" cy="1853605"/>
            </a:xfrm>
            <a:prstGeom prst="rect">
              <a:avLst/>
            </a:prstGeom>
            <a:ln w="12700" cap="flat">
              <a:noFill/>
              <a:miter lim="400000"/>
            </a:ln>
            <a:effectLst/>
          </p:spPr>
        </p:pic>
        <p:pic>
          <p:nvPicPr>
            <p:cNvPr id="208" name="exclamation-point-clipart-1.jpg.png" descr="exclamation-point-clipart-1.jpg.png"/>
            <p:cNvPicPr>
              <a:picLocks noChangeAspect="1"/>
            </p:cNvPicPr>
            <p:nvPr/>
          </p:nvPicPr>
          <p:blipFill>
            <a:blip r:embed="rId2">
              <a:extLst/>
            </a:blip>
            <a:stretch>
              <a:fillRect/>
            </a:stretch>
          </p:blipFill>
          <p:spPr>
            <a:xfrm>
              <a:off x="1296744" y="127000"/>
              <a:ext cx="1853605" cy="1853605"/>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Presentation created by:…"/>
          <p:cNvSpPr txBox="1"/>
          <p:nvPr/>
        </p:nvSpPr>
        <p:spPr>
          <a:xfrm>
            <a:off x="2077493" y="5393670"/>
            <a:ext cx="4857742" cy="20209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100"/>
            </a:pPr>
            <a:r>
              <a:t>Presentation created by: </a:t>
            </a:r>
          </a:p>
          <a:p>
            <a:pPr>
              <a:defRPr b="0" sz="3100"/>
            </a:pPr>
            <a:r>
              <a:t>The Red Door</a:t>
            </a:r>
          </a:p>
          <a:p>
            <a:pPr>
              <a:defRPr b="0" sz="3100"/>
            </a:pPr>
            <a:r>
              <a:t>Kentville NS</a:t>
            </a:r>
          </a:p>
          <a:p>
            <a:pPr>
              <a:defRPr b="0" sz="3100"/>
            </a:pPr>
            <a:r>
              <a:rPr u="sng">
                <a:hlinkClick r:id="rId3" invalidUrl="" action="" tgtFrame="" tooltip="" history="1" highlightClick="0" endSnd="0"/>
              </a:rPr>
              <a:t>www.thereddoor.ca</a:t>
            </a:r>
          </a:p>
        </p:txBody>
      </p:sp>
      <p:pic>
        <p:nvPicPr>
          <p:cNvPr id="212" name="558524_148019931995462_1063291883_n.jpg" descr="558524_148019931995462_1063291883_n.jpg"/>
          <p:cNvPicPr>
            <a:picLocks noChangeAspect="1"/>
          </p:cNvPicPr>
          <p:nvPr/>
        </p:nvPicPr>
        <p:blipFill>
          <a:blip r:embed="rId4">
            <a:extLst/>
          </a:blip>
          <a:srcRect l="0" t="0" r="0" b="5724"/>
          <a:stretch>
            <a:fillRect/>
          </a:stretch>
        </p:blipFill>
        <p:spPr>
          <a:xfrm>
            <a:off x="8988766" y="-43730"/>
            <a:ext cx="4005887" cy="9841060"/>
          </a:xfrm>
          <a:prstGeom prst="rect">
            <a:avLst/>
          </a:prstGeom>
          <a:ln w="12700">
            <a:miter lim="400000"/>
          </a:ln>
        </p:spPr>
      </p:pic>
      <p:sp>
        <p:nvSpPr>
          <p:cNvPr id="213" name="Thank You!"/>
          <p:cNvSpPr txBox="1"/>
          <p:nvPr/>
        </p:nvSpPr>
        <p:spPr>
          <a:xfrm>
            <a:off x="1025929" y="3112876"/>
            <a:ext cx="6960871" cy="16268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10000">
                <a:latin typeface="+mn-lt"/>
                <a:ea typeface="+mn-ea"/>
                <a:cs typeface="+mn-cs"/>
                <a:sym typeface="Helvetica Neue Medium"/>
              </a:defRPr>
            </a:lvl1pPr>
          </a:lstStyle>
          <a:p>
            <a:pPr/>
            <a:r>
              <a:t>Thank You!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