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notesSlides/notesSlide2.xml" ContentType="application/vnd.openxmlformats-officedocument.presentationml.notesSlid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 Id="rId3" Type="http://schemas.openxmlformats.org/officeDocument/2006/relationships/hyperlink" Target="https://www.issm.info/sexual-health-qa/what-is-a-lubricant/" TargetMode="External"/><Relationship Id="rId4" Type="http://schemas.openxmlformats.org/officeDocument/2006/relationships/hyperlink" Target="https://goaskalice.columbia.edu/answered-questions/what-lub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Shape 140"/>
          <p:cNvSpPr/>
          <p:nvPr>
            <p:ph type="sldImg"/>
          </p:nvPr>
        </p:nvSpPr>
        <p:spPr>
          <a:prstGeom prst="rect">
            <a:avLst/>
          </a:prstGeom>
        </p:spPr>
        <p:txBody>
          <a:bodyPr/>
          <a:lstStyle/>
          <a:p>
            <a:pPr/>
          </a:p>
        </p:txBody>
      </p:sp>
      <p:sp>
        <p:nvSpPr>
          <p:cNvPr id="141" name="Shape 141"/>
          <p:cNvSpPr/>
          <p:nvPr>
            <p:ph type="body" sz="quarter" idx="1"/>
          </p:nvPr>
        </p:nvSpPr>
        <p:spPr>
          <a:prstGeom prst="rect">
            <a:avLst/>
          </a:prstGeom>
        </p:spPr>
        <p:txBody>
          <a:bodyPr/>
          <a:lstStyle/>
          <a:p>
            <a:pPr/>
            <a:r>
              <a:t>Lube makes sex more comfortable and safe, there is never too much! This presentation was created by The Red Door, a Youth Sexual Health Clinic based out of Kentville, NS.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Shape 246"/>
          <p:cNvSpPr/>
          <p:nvPr>
            <p:ph type="sldImg"/>
          </p:nvPr>
        </p:nvSpPr>
        <p:spPr>
          <a:prstGeom prst="rect">
            <a:avLst/>
          </a:prstGeom>
        </p:spPr>
        <p:txBody>
          <a:bodyPr/>
          <a:lstStyle/>
          <a:p>
            <a:pPr/>
          </a:p>
        </p:txBody>
      </p:sp>
      <p:sp>
        <p:nvSpPr>
          <p:cNvPr id="247" name="Shape 247"/>
          <p:cNvSpPr/>
          <p:nvPr>
            <p:ph type="body" sz="quarter" idx="1"/>
          </p:nvPr>
        </p:nvSpPr>
        <p:spPr>
          <a:prstGeom prst="rect">
            <a:avLst/>
          </a:prstGeom>
        </p:spPr>
        <p:txBody>
          <a:bodyPr/>
          <a:lstStyle/>
          <a:p>
            <a:pPr/>
            <a:r>
              <a:t>Sources:</a:t>
            </a:r>
          </a:p>
          <a:p>
            <a:pPr/>
            <a:r>
              <a:rPr u="sng">
                <a:hlinkClick r:id="rId3" invalidUrl="" action="" tgtFrame="" tooltip="" history="1" highlightClick="0" endSnd="0"/>
              </a:rPr>
              <a:t>https://www.issm.info/sexual-health-qa/what-is-a-lubricant/</a:t>
            </a:r>
          </a:p>
          <a:p>
            <a:pPr/>
            <a:r>
              <a:rPr u="sng">
                <a:hlinkClick r:id="rId4" invalidUrl="" action="" tgtFrame="" tooltip="" history="1" highlightClick="0" endSnd="0"/>
              </a:rPr>
              <a:t>https://goaskalice.columbia.edu/answered-questions/what-lube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2088" y="289099"/>
            <a:ext cx="9753603" cy="6505789"/>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idx="13"/>
          </p:nvPr>
        </p:nvSpPr>
        <p:spPr>
          <a:xfrm>
            <a:off x="2263775" y="613833"/>
            <a:ext cx="12401550" cy="8267701"/>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idx="13"/>
          </p:nvPr>
        </p:nvSpPr>
        <p:spPr>
          <a:xfrm>
            <a:off x="4086225" y="2586566"/>
            <a:ext cx="9429750" cy="6286501"/>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680200" y="5029200"/>
            <a:ext cx="6054748" cy="4038600"/>
          </a:xfrm>
          <a:prstGeom prst="rect">
            <a:avLst/>
          </a:prstGeom>
        </p:spPr>
        <p:txBody>
          <a:bodyPr lIns="91439" tIns="45719" rIns="91439" bIns="45719" anchor="t">
            <a:noAutofit/>
          </a:bodyPr>
          <a:lstStyle/>
          <a:p>
            <a:pPr/>
          </a:p>
        </p:txBody>
      </p:sp>
      <p:sp>
        <p:nvSpPr>
          <p:cNvPr id="84" name="Image"/>
          <p:cNvSpPr/>
          <p:nvPr>
            <p:ph type="pic" sz="quarter" idx="14"/>
          </p:nvPr>
        </p:nvSpPr>
        <p:spPr>
          <a:xfrm>
            <a:off x="6502400" y="889000"/>
            <a:ext cx="5867400" cy="3911601"/>
          </a:xfrm>
          <a:prstGeom prst="rect">
            <a:avLst/>
          </a:prstGeom>
        </p:spPr>
        <p:txBody>
          <a:bodyPr lIns="91439" tIns="45719" rIns="91439" bIns="45719" anchor="t">
            <a:noAutofit/>
          </a:bodyPr>
          <a:lstStyle/>
          <a:p>
            <a:pPr/>
          </a:p>
        </p:txBody>
      </p:sp>
      <p:sp>
        <p:nvSpPr>
          <p:cNvPr id="85" name="Image"/>
          <p:cNvSpPr/>
          <p:nvPr>
            <p:ph type="pic" idx="15"/>
          </p:nvPr>
        </p:nvSpPr>
        <p:spPr>
          <a:xfrm>
            <a:off x="-2374900" y="889000"/>
            <a:ext cx="11982450" cy="79883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949853" y="0"/>
            <a:ext cx="14904506" cy="99441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 Id="rId3" Type="http://schemas.openxmlformats.org/officeDocument/2006/relationships/image" Target="../media/image4.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 Id="rId3" Type="http://schemas.openxmlformats.org/officeDocument/2006/relationships/image" Target="../media/image6.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 Id="rId3" Type="http://schemas.openxmlformats.org/officeDocument/2006/relationships/image" Target="../media/image5.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www.thereddoor.ca"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Notes for Facilitators"/>
          <p:cNvSpPr txBox="1"/>
          <p:nvPr>
            <p:ph type="title"/>
          </p:nvPr>
        </p:nvSpPr>
        <p:spPr>
          <a:xfrm>
            <a:off x="952500" y="2362200"/>
            <a:ext cx="11099800" cy="1379281"/>
          </a:xfrm>
          <a:prstGeom prst="rect">
            <a:avLst/>
          </a:prstGeom>
        </p:spPr>
        <p:txBody>
          <a:bodyPr/>
          <a:lstStyle>
            <a:lvl1pPr>
              <a:defRPr sz="6000"/>
            </a:lvl1pPr>
          </a:lstStyle>
          <a:p>
            <a:pPr/>
            <a:r>
              <a:t>Notes for Facilitators</a:t>
            </a:r>
          </a:p>
        </p:txBody>
      </p:sp>
      <p:sp>
        <p:nvSpPr>
          <p:cNvPr id="120" name="These topics are sensitive to some people and the way you facilitate these presentations is important. Please ensure you are hosting these topics in a safe and considerate environment.…"/>
          <p:cNvSpPr txBox="1"/>
          <p:nvPr>
            <p:ph type="body" idx="1"/>
          </p:nvPr>
        </p:nvSpPr>
        <p:spPr>
          <a:xfrm>
            <a:off x="952500" y="3676867"/>
            <a:ext cx="11099800" cy="5549467"/>
          </a:xfrm>
          <a:prstGeom prst="rect">
            <a:avLst/>
          </a:prstGeom>
        </p:spPr>
        <p:txBody>
          <a:bodyPr/>
          <a:lstStyle/>
          <a:p>
            <a:pPr>
              <a:spcBef>
                <a:spcPts val="1000"/>
              </a:spcBef>
              <a:defRPr sz="2500"/>
            </a:pPr>
            <a:r>
              <a:t>These topics are sensitive to some people and the way you facilitate these presentations is important. Please ensure you are hosting these topics in a safe and considerate environment.</a:t>
            </a:r>
          </a:p>
          <a:p>
            <a:pPr>
              <a:spcBef>
                <a:spcPts val="1000"/>
              </a:spcBef>
              <a:defRPr sz="2500"/>
            </a:pPr>
            <a:r>
              <a:t>Remember to touch on confidentiality, and address the Duty to Report. It is important for those participating to feel this is a safe space, and be aware of what that entails.</a:t>
            </a:r>
          </a:p>
          <a:p>
            <a:pPr lvl="1">
              <a:spcBef>
                <a:spcPts val="1000"/>
              </a:spcBef>
              <a:defRPr sz="2500"/>
            </a:pPr>
            <a:r>
              <a:t>The Children and Family Services Act, states that everyone has a duty to report a child that is in need of help. Facilitators have a duty to report if there is a belief that child is being (or has been) neglected or abused (sexually, physically or emotionally). A child is considered anyone 19 and under if the abuser is a family member, and 16 and under if the abuser is a non-family member.</a:t>
            </a:r>
          </a:p>
        </p:txBody>
      </p:sp>
      <p:sp>
        <p:nvSpPr>
          <p:cNvPr id="121" name="1/3"/>
          <p:cNvSpPr txBox="1"/>
          <p:nvPr/>
        </p:nvSpPr>
        <p:spPr>
          <a:xfrm>
            <a:off x="12058802" y="358512"/>
            <a:ext cx="566319"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1/3</a:t>
            </a:r>
          </a:p>
        </p:txBody>
      </p:sp>
      <p:pic>
        <p:nvPicPr>
          <p:cNvPr id="122" name="very-important-clipart-1.jpg.png" descr="very-important-clipart-1.jpg.png"/>
          <p:cNvPicPr>
            <a:picLocks noChangeAspect="1"/>
          </p:cNvPicPr>
          <p:nvPr/>
        </p:nvPicPr>
        <p:blipFill>
          <a:blip r:embed="rId2">
            <a:extLst/>
          </a:blip>
          <a:stretch>
            <a:fillRect/>
          </a:stretch>
        </p:blipFill>
        <p:spPr>
          <a:xfrm>
            <a:off x="835589" y="59745"/>
            <a:ext cx="4655237" cy="2547510"/>
          </a:xfrm>
          <a:prstGeom prst="rect">
            <a:avLst/>
          </a:prstGeom>
          <a:ln w="12700">
            <a:miter lim="400000"/>
          </a:ln>
        </p:spPr>
      </p:pic>
      <p:sp>
        <p:nvSpPr>
          <p:cNvPr id="123" name="Read before presenting"/>
          <p:cNvSpPr txBox="1"/>
          <p:nvPr/>
        </p:nvSpPr>
        <p:spPr>
          <a:xfrm>
            <a:off x="3864209" y="1607792"/>
            <a:ext cx="5276382" cy="7222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b="0" i="1" sz="3000"/>
            </a:lvl1pPr>
          </a:lstStyle>
          <a:p>
            <a:pPr/>
            <a:r>
              <a:t>Read before presenting</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Notes for Facilitators"/>
          <p:cNvSpPr txBox="1"/>
          <p:nvPr>
            <p:ph type="title"/>
          </p:nvPr>
        </p:nvSpPr>
        <p:spPr>
          <a:xfrm>
            <a:off x="952500" y="1816507"/>
            <a:ext cx="11099800" cy="1379281"/>
          </a:xfrm>
          <a:prstGeom prst="rect">
            <a:avLst/>
          </a:prstGeom>
        </p:spPr>
        <p:txBody>
          <a:bodyPr/>
          <a:lstStyle>
            <a:lvl1pPr>
              <a:defRPr sz="6000"/>
            </a:lvl1pPr>
          </a:lstStyle>
          <a:p>
            <a:pPr/>
            <a:r>
              <a:t>Notes for Facilitators</a:t>
            </a:r>
          </a:p>
        </p:txBody>
      </p:sp>
      <p:sp>
        <p:nvSpPr>
          <p:cNvPr id="126" name="Set rules for the space. Ensure that those within the space are coming up with the rules to allow for buy in from the group. The following are some suggestions:…"/>
          <p:cNvSpPr txBox="1"/>
          <p:nvPr>
            <p:ph type="body" idx="1"/>
          </p:nvPr>
        </p:nvSpPr>
        <p:spPr>
          <a:xfrm>
            <a:off x="952500" y="3087818"/>
            <a:ext cx="11099800" cy="6033432"/>
          </a:xfrm>
          <a:prstGeom prst="rect">
            <a:avLst/>
          </a:prstGeom>
        </p:spPr>
        <p:txBody>
          <a:bodyPr/>
          <a:lstStyle/>
          <a:p>
            <a:pPr>
              <a:spcBef>
                <a:spcPts val="1000"/>
              </a:spcBef>
              <a:defRPr sz="2500"/>
            </a:pPr>
            <a:r>
              <a:t>Set rules for the space. Ensure that those within the space are coming up with the rules to allow for buy in from the group. The following are some suggestions:</a:t>
            </a:r>
          </a:p>
          <a:p>
            <a:pPr lvl="3">
              <a:spcBef>
                <a:spcPts val="1000"/>
              </a:spcBef>
              <a:defRPr sz="2500"/>
            </a:pPr>
            <a:r>
              <a:t>Feel free to take a step out of the space if needed</a:t>
            </a:r>
          </a:p>
          <a:p>
            <a:pPr lvl="3">
              <a:spcBef>
                <a:spcPts val="1000"/>
              </a:spcBef>
              <a:defRPr sz="2500"/>
            </a:pPr>
            <a:r>
              <a:t>Feel free to pass when you do not want to or feel comfortable sharing</a:t>
            </a:r>
          </a:p>
          <a:p>
            <a:pPr lvl="3">
              <a:spcBef>
                <a:spcPts val="1000"/>
              </a:spcBef>
              <a:defRPr sz="2500"/>
            </a:pPr>
            <a:r>
              <a:t>Speak for your own experiences</a:t>
            </a:r>
          </a:p>
          <a:p>
            <a:pPr lvl="3">
              <a:spcBef>
                <a:spcPts val="1000"/>
              </a:spcBef>
              <a:defRPr sz="2500"/>
            </a:pPr>
            <a:r>
              <a:t>Take the lessons, not the details</a:t>
            </a:r>
          </a:p>
          <a:p>
            <a:pPr lvl="3">
              <a:spcBef>
                <a:spcPts val="1000"/>
              </a:spcBef>
              <a:defRPr sz="2500"/>
            </a:pPr>
            <a:r>
              <a:t>Be aware of your impact</a:t>
            </a:r>
          </a:p>
          <a:p>
            <a:pPr lvl="1">
              <a:spcBef>
                <a:spcPts val="1000"/>
              </a:spcBef>
              <a:defRPr sz="2500"/>
            </a:pPr>
            <a:r>
              <a:t>Frame above as a base then you can ask if participant have any other rules, this aids in buy-in, especially if you are presenting to school-aged youth.</a:t>
            </a:r>
          </a:p>
        </p:txBody>
      </p:sp>
      <p:sp>
        <p:nvSpPr>
          <p:cNvPr id="127" name="2/3"/>
          <p:cNvSpPr txBox="1"/>
          <p:nvPr/>
        </p:nvSpPr>
        <p:spPr>
          <a:xfrm>
            <a:off x="11957202" y="423484"/>
            <a:ext cx="566319"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2/3</a:t>
            </a:r>
          </a:p>
        </p:txBody>
      </p:sp>
      <p:pic>
        <p:nvPicPr>
          <p:cNvPr id="128" name="exclamation-point-clipart-1.jpg.png" descr="exclamation-point-clipart-1.jpg.png"/>
          <p:cNvPicPr>
            <a:picLocks noChangeAspect="1"/>
          </p:cNvPicPr>
          <p:nvPr/>
        </p:nvPicPr>
        <p:blipFill>
          <a:blip r:embed="rId2">
            <a:extLst/>
          </a:blip>
          <a:stretch>
            <a:fillRect/>
          </a:stretch>
        </p:blipFill>
        <p:spPr>
          <a:xfrm>
            <a:off x="5575597" y="406697"/>
            <a:ext cx="1853606" cy="1853606"/>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Notes for Facilitators"/>
          <p:cNvSpPr txBox="1"/>
          <p:nvPr>
            <p:ph type="title"/>
          </p:nvPr>
        </p:nvSpPr>
        <p:spPr>
          <a:xfrm>
            <a:off x="952500" y="1463290"/>
            <a:ext cx="11099800" cy="1379281"/>
          </a:xfrm>
          <a:prstGeom prst="rect">
            <a:avLst/>
          </a:prstGeom>
        </p:spPr>
        <p:txBody>
          <a:bodyPr/>
          <a:lstStyle>
            <a:lvl1pPr>
              <a:defRPr sz="6000"/>
            </a:lvl1pPr>
          </a:lstStyle>
          <a:p>
            <a:pPr/>
            <a:r>
              <a:t>Notes for Facilitators</a:t>
            </a:r>
          </a:p>
        </p:txBody>
      </p:sp>
      <p:sp>
        <p:nvSpPr>
          <p:cNvPr id="131" name="Not everyone is binary and/or their gender expression may not match with the stereotypical pronouns you think to use. Ensure you are being respectful of everyones pronouns, it’s better to ask than to guess incorrectly.…"/>
          <p:cNvSpPr txBox="1"/>
          <p:nvPr>
            <p:ph type="body" idx="1"/>
          </p:nvPr>
        </p:nvSpPr>
        <p:spPr>
          <a:xfrm>
            <a:off x="952500" y="2483479"/>
            <a:ext cx="11099800" cy="7047079"/>
          </a:xfrm>
          <a:prstGeom prst="rect">
            <a:avLst/>
          </a:prstGeom>
        </p:spPr>
        <p:txBody>
          <a:bodyPr/>
          <a:lstStyle/>
          <a:p>
            <a:pPr>
              <a:spcBef>
                <a:spcPts val="1000"/>
              </a:spcBef>
              <a:defRPr sz="2500"/>
            </a:pPr>
            <a:r>
              <a:t>Not everyone is binary and/or their gender expression may not match with the stereotypical pronouns you think to use. Ensure you are being respectful of everyones pronouns, it’s better to ask than to guess incorrectly. </a:t>
            </a:r>
          </a:p>
          <a:p>
            <a:pPr>
              <a:spcBef>
                <a:spcPts val="1000"/>
              </a:spcBef>
              <a:defRPr sz="2500"/>
            </a:pPr>
            <a:r>
              <a:t>Broadly define relationships by refraining from binary and heteronormative language and examples. </a:t>
            </a:r>
          </a:p>
          <a:p>
            <a:pPr>
              <a:spcBef>
                <a:spcPts val="1000"/>
              </a:spcBef>
              <a:defRPr sz="2500"/>
            </a:pPr>
            <a:r>
              <a:t>Remember that gender identity and gender expression are different from sexual orientation.</a:t>
            </a:r>
          </a:p>
          <a:p>
            <a:pPr>
              <a:spcBef>
                <a:spcPts val="1000"/>
              </a:spcBef>
              <a:defRPr sz="2500"/>
            </a:pPr>
            <a:r>
              <a:t>Some topics may bring back trauma, it may help to have 2 presenters so one can check-in on people who need to leave the room.</a:t>
            </a:r>
          </a:p>
          <a:p>
            <a:pPr lvl="2">
              <a:spcBef>
                <a:spcPts val="1000"/>
              </a:spcBef>
              <a:defRPr sz="2500"/>
            </a:pPr>
            <a:r>
              <a:t>A content warning example can be seen below:</a:t>
            </a:r>
          </a:p>
          <a:p>
            <a:pPr lvl="4">
              <a:spcBef>
                <a:spcPts val="1000"/>
              </a:spcBef>
              <a:defRPr sz="2500"/>
            </a:pPr>
            <a:r>
              <a:t>“Some topics touched on in this presentation can bring trauma back to the surface. If you feel like you need to leave the area or need a break please just step out.”</a:t>
            </a:r>
          </a:p>
        </p:txBody>
      </p:sp>
      <p:sp>
        <p:nvSpPr>
          <p:cNvPr id="132" name="3/3"/>
          <p:cNvSpPr txBox="1"/>
          <p:nvPr/>
        </p:nvSpPr>
        <p:spPr>
          <a:xfrm>
            <a:off x="11961538" y="430376"/>
            <a:ext cx="566319"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3/3</a:t>
            </a:r>
          </a:p>
        </p:txBody>
      </p:sp>
      <p:pic>
        <p:nvPicPr>
          <p:cNvPr id="133" name="exclamation-point-clipart-1.jpg.png" descr="exclamation-point-clipart-1.jpg.png"/>
          <p:cNvPicPr>
            <a:picLocks noChangeAspect="1"/>
          </p:cNvPicPr>
          <p:nvPr/>
        </p:nvPicPr>
        <p:blipFill>
          <a:blip r:embed="rId2">
            <a:extLst/>
          </a:blip>
          <a:stretch>
            <a:fillRect/>
          </a:stretch>
        </p:blipFill>
        <p:spPr>
          <a:xfrm>
            <a:off x="5575597" y="-35531"/>
            <a:ext cx="1853606" cy="1853606"/>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Youth Health and Support Centre"/>
          <p:cNvSpPr txBox="1"/>
          <p:nvPr>
            <p:ph type="subTitle" sz="quarter" idx="1"/>
          </p:nvPr>
        </p:nvSpPr>
        <p:spPr>
          <a:xfrm>
            <a:off x="571500" y="4262632"/>
            <a:ext cx="11861800" cy="1231901"/>
          </a:xfrm>
          <a:prstGeom prst="rect">
            <a:avLst/>
          </a:prstGeom>
        </p:spPr>
        <p:txBody>
          <a:bodyPr/>
          <a:lstStyle>
            <a:lvl1pPr algn="r">
              <a:lnSpc>
                <a:spcPct val="70000"/>
              </a:lnSpc>
              <a:spcBef>
                <a:spcPts val="600"/>
              </a:spcBef>
              <a:defRPr i="1" sz="4800">
                <a:solidFill>
                  <a:srgbClr val="747676"/>
                </a:solidFill>
                <a:latin typeface="Iowan Old Style"/>
                <a:ea typeface="Iowan Old Style"/>
                <a:cs typeface="Iowan Old Style"/>
                <a:sym typeface="Iowan Old Style"/>
              </a:defRPr>
            </a:lvl1pPr>
          </a:lstStyle>
          <a:p>
            <a:pPr/>
            <a:r>
              <a:t>Youth Health and Support Centre</a:t>
            </a:r>
          </a:p>
        </p:txBody>
      </p:sp>
      <p:sp>
        <p:nvSpPr>
          <p:cNvPr id="136" name="Line"/>
          <p:cNvSpPr/>
          <p:nvPr/>
        </p:nvSpPr>
        <p:spPr>
          <a:xfrm flipV="1">
            <a:off x="571500" y="4211828"/>
            <a:ext cx="11874500" cy="4"/>
          </a:xfrm>
          <a:prstGeom prst="line">
            <a:avLst/>
          </a:prstGeom>
          <a:ln w="38100" cap="rnd">
            <a:solidFill>
              <a:srgbClr val="000000"/>
            </a:solidFill>
            <a:custDash>
              <a:ds d="100000" sp="200000"/>
            </a:custDash>
          </a:ln>
        </p:spPr>
        <p:txBody>
          <a:bodyPr lIns="50800" tIns="50800" rIns="50800" bIns="50800" anchor="ctr"/>
          <a:lstStyle/>
          <a:p>
            <a:pPr algn="l" defTabSz="457200">
              <a:defRPr b="0" sz="1200">
                <a:latin typeface="Helvetica"/>
                <a:ea typeface="Helvetica"/>
                <a:cs typeface="Helvetica"/>
                <a:sym typeface="Helvetica"/>
              </a:defRPr>
            </a:pPr>
          </a:p>
        </p:txBody>
      </p:sp>
      <p:sp>
        <p:nvSpPr>
          <p:cNvPr id="137" name="Lube 101"/>
          <p:cNvSpPr txBox="1"/>
          <p:nvPr/>
        </p:nvSpPr>
        <p:spPr>
          <a:xfrm>
            <a:off x="1546951" y="2184400"/>
            <a:ext cx="10886349" cy="2209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gn="r">
              <a:lnSpc>
                <a:spcPct val="80000"/>
              </a:lnSpc>
              <a:defRPr b="0" cap="all" sz="12100">
                <a:latin typeface="DIN Condensed"/>
                <a:ea typeface="DIN Condensed"/>
                <a:cs typeface="DIN Condensed"/>
                <a:sym typeface="DIN Condensed"/>
              </a:defRPr>
            </a:lvl1pPr>
          </a:lstStyle>
          <a:p>
            <a:pPr/>
            <a:r>
              <a:t>Lube 101</a:t>
            </a:r>
          </a:p>
        </p:txBody>
      </p:sp>
      <p:sp>
        <p:nvSpPr>
          <p:cNvPr id="138" name="The Red Door: Youth Health and Support Centre"/>
          <p:cNvSpPr txBox="1"/>
          <p:nvPr/>
        </p:nvSpPr>
        <p:spPr>
          <a:xfrm>
            <a:off x="571500" y="4262632"/>
            <a:ext cx="11861800" cy="1231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r">
              <a:lnSpc>
                <a:spcPct val="70000"/>
              </a:lnSpc>
              <a:spcBef>
                <a:spcPts val="600"/>
              </a:spcBef>
              <a:defRPr b="0" i="1" sz="4800">
                <a:latin typeface="Iowan Old Style"/>
                <a:ea typeface="Iowan Old Style"/>
                <a:cs typeface="Iowan Old Style"/>
                <a:sym typeface="Iowan Old Style"/>
              </a:defRPr>
            </a:lvl1pPr>
          </a:lstStyle>
          <a:p>
            <a:pPr/>
            <a:r>
              <a:t>The Red Door: Youth Health and Support Centre</a:t>
            </a:r>
          </a:p>
        </p:txBody>
      </p:sp>
      <p:pic>
        <p:nvPicPr>
          <p:cNvPr id="139" name="cropped-Red-Door2.jpg" descr="cropped-Red-Door2.jpg"/>
          <p:cNvPicPr>
            <a:picLocks noChangeAspect="1"/>
          </p:cNvPicPr>
          <p:nvPr/>
        </p:nvPicPr>
        <p:blipFill>
          <a:blip r:embed="rId3">
            <a:extLst/>
          </a:blip>
          <a:srcRect l="0" t="0" r="31089" b="0"/>
          <a:stretch>
            <a:fillRect/>
          </a:stretch>
        </p:blipFill>
        <p:spPr>
          <a:xfrm>
            <a:off x="-98425" y="5845744"/>
            <a:ext cx="13214351" cy="3944782"/>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What is lube?"/>
          <p:cNvSpPr txBox="1"/>
          <p:nvPr>
            <p:ph type="title"/>
          </p:nvPr>
        </p:nvSpPr>
        <p:spPr>
          <a:xfrm>
            <a:off x="4300141" y="1737805"/>
            <a:ext cx="7676677" cy="2159001"/>
          </a:xfrm>
          <a:prstGeom prst="rect">
            <a:avLst/>
          </a:prstGeom>
        </p:spPr>
        <p:txBody>
          <a:bodyPr/>
          <a:lstStyle>
            <a:lvl1pPr algn="l"/>
          </a:lstStyle>
          <a:p>
            <a:pPr/>
            <a:r>
              <a:t>What is lube? </a:t>
            </a:r>
          </a:p>
        </p:txBody>
      </p:sp>
      <p:sp>
        <p:nvSpPr>
          <p:cNvPr id="144" name="Lube is a short form for lubricant. Lube is essential to safe and comfortable sex. You can purchase lubricants from most pharmacies near the condom selection.…"/>
          <p:cNvSpPr txBox="1"/>
          <p:nvPr>
            <p:ph type="body" sz="half" idx="1"/>
          </p:nvPr>
        </p:nvSpPr>
        <p:spPr>
          <a:xfrm>
            <a:off x="4358105" y="3505695"/>
            <a:ext cx="7935887" cy="5646146"/>
          </a:xfrm>
          <a:prstGeom prst="rect">
            <a:avLst/>
          </a:prstGeom>
        </p:spPr>
        <p:txBody>
          <a:bodyPr/>
          <a:lstStyle/>
          <a:p>
            <a:pPr marL="0" indent="0">
              <a:spcBef>
                <a:spcPts val="0"/>
              </a:spcBef>
              <a:buSzTx/>
              <a:buNone/>
              <a:defRPr sz="3700"/>
            </a:pPr>
            <a:r>
              <a:t>Lube is a short form for lubricant. Lube is essential to safe and comfortable sex. You can purchase lubricants from most pharmacies near the condom selection. </a:t>
            </a:r>
          </a:p>
          <a:p>
            <a:pPr marL="0" indent="0">
              <a:spcBef>
                <a:spcPts val="0"/>
              </a:spcBef>
              <a:buSzTx/>
              <a:buNone/>
              <a:defRPr sz="3700"/>
            </a:pPr>
          </a:p>
          <a:p>
            <a:pPr marL="0" indent="0">
              <a:spcBef>
                <a:spcPts val="0"/>
              </a:spcBef>
              <a:buSzTx/>
              <a:buNone/>
              <a:defRPr sz="3700"/>
            </a:pPr>
          </a:p>
          <a:p>
            <a:pPr marL="0" indent="0">
              <a:spcBef>
                <a:spcPts val="0"/>
              </a:spcBef>
              <a:buSzTx/>
              <a:buNone/>
              <a:defRPr sz="3700"/>
            </a:pPr>
            <a:r>
              <a:t>But before you go pick up your lube you should know a few things first…</a:t>
            </a:r>
          </a:p>
        </p:txBody>
      </p:sp>
      <p:pic>
        <p:nvPicPr>
          <p:cNvPr id="145" name="Screen Shot 2018-10-10 at 8.46.15 AM.png" descr="Screen Shot 2018-10-10 at 8.46.15 AM.png"/>
          <p:cNvPicPr>
            <a:picLocks noChangeAspect="1"/>
          </p:cNvPicPr>
          <p:nvPr/>
        </p:nvPicPr>
        <p:blipFill>
          <a:blip r:embed="rId2">
            <a:extLst/>
          </a:blip>
          <a:stretch>
            <a:fillRect/>
          </a:stretch>
        </p:blipFill>
        <p:spPr>
          <a:xfrm>
            <a:off x="642538" y="1539687"/>
            <a:ext cx="3064906" cy="433544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Lube 101"/>
          <p:cNvSpPr txBox="1"/>
          <p:nvPr>
            <p:ph type="title"/>
          </p:nvPr>
        </p:nvSpPr>
        <p:spPr>
          <a:xfrm>
            <a:off x="754919" y="793024"/>
            <a:ext cx="5435082" cy="2159001"/>
          </a:xfrm>
          <a:prstGeom prst="rect">
            <a:avLst/>
          </a:prstGeom>
        </p:spPr>
        <p:txBody>
          <a:bodyPr/>
          <a:lstStyle>
            <a:lvl1pPr algn="l">
              <a:defRPr sz="9700"/>
            </a:lvl1pPr>
          </a:lstStyle>
          <a:p>
            <a:pPr/>
            <a:r>
              <a:t>Lube 101</a:t>
            </a:r>
          </a:p>
        </p:txBody>
      </p:sp>
      <p:sp>
        <p:nvSpPr>
          <p:cNvPr id="148" name="Lube doesn’t just make sex more comfortable and pleasurable but also makes it more safe.…"/>
          <p:cNvSpPr txBox="1"/>
          <p:nvPr>
            <p:ph type="body" idx="1"/>
          </p:nvPr>
        </p:nvSpPr>
        <p:spPr>
          <a:xfrm>
            <a:off x="727039" y="2793662"/>
            <a:ext cx="11550722" cy="6166914"/>
          </a:xfrm>
          <a:prstGeom prst="rect">
            <a:avLst/>
          </a:prstGeom>
        </p:spPr>
        <p:txBody>
          <a:bodyPr/>
          <a:lstStyle/>
          <a:p>
            <a:pPr marL="0" indent="0">
              <a:spcBef>
                <a:spcPts val="0"/>
              </a:spcBef>
              <a:buSzTx/>
              <a:buNone/>
              <a:defRPr sz="3700"/>
            </a:pPr>
            <a:r>
              <a:t>Lube doesn’t just make sex more comfortable and pleasurable but also makes it more safe. </a:t>
            </a:r>
          </a:p>
          <a:p>
            <a:pPr marL="0" indent="0">
              <a:spcBef>
                <a:spcPts val="0"/>
              </a:spcBef>
              <a:buSzTx/>
              <a:buNone/>
              <a:defRPr sz="3700"/>
            </a:pPr>
          </a:p>
          <a:p>
            <a:pPr marL="0" indent="0">
              <a:spcBef>
                <a:spcPts val="0"/>
              </a:spcBef>
              <a:buSzTx/>
              <a:buNone/>
              <a:defRPr sz="3700"/>
            </a:pPr>
            <a:r>
              <a:t>Not having enough lube can cause abrasions within the vagina and anus, which increases the risk of infections. </a:t>
            </a:r>
          </a:p>
          <a:p>
            <a:pPr marL="0" indent="0">
              <a:spcBef>
                <a:spcPts val="0"/>
              </a:spcBef>
              <a:buSzTx/>
              <a:buNone/>
              <a:defRPr sz="3700"/>
            </a:pPr>
          </a:p>
          <a:p>
            <a:pPr marL="0" indent="0">
              <a:spcBef>
                <a:spcPts val="0"/>
              </a:spcBef>
              <a:buSzTx/>
              <a:buNone/>
              <a:defRPr sz="3700"/>
            </a:pPr>
            <a:r>
              <a:t>Not enough lubricant can also cause friction. Friction causes condoms to break, increasing the risk of pregnancy and sexually transmitted infection (STI).</a:t>
            </a:r>
            <a:endParaRPr sz="1200"/>
          </a:p>
        </p:txBody>
      </p:sp>
      <p:grpSp>
        <p:nvGrpSpPr>
          <p:cNvPr id="152" name="Group"/>
          <p:cNvGrpSpPr/>
          <p:nvPr/>
        </p:nvGrpSpPr>
        <p:grpSpPr>
          <a:xfrm rot="21300000">
            <a:off x="6098419" y="1338688"/>
            <a:ext cx="1595396" cy="1431444"/>
            <a:chOff x="0" y="0"/>
            <a:chExt cx="1595394" cy="1431442"/>
          </a:xfrm>
        </p:grpSpPr>
        <p:sp>
          <p:nvSpPr>
            <p:cNvPr id="149" name="Water Drop"/>
            <p:cNvSpPr/>
            <p:nvPr/>
          </p:nvSpPr>
          <p:spPr>
            <a:xfrm rot="19336229">
              <a:off x="186930" y="597153"/>
              <a:ext cx="469350" cy="771323"/>
            </a:xfrm>
            <a:custGeom>
              <a:avLst/>
              <a:gdLst/>
              <a:ahLst/>
              <a:cxnLst>
                <a:cxn ang="0">
                  <a:pos x="wd2" y="hd2"/>
                </a:cxn>
                <a:cxn ang="5400000">
                  <a:pos x="wd2" y="hd2"/>
                </a:cxn>
                <a:cxn ang="10800000">
                  <a:pos x="wd2" y="hd2"/>
                </a:cxn>
                <a:cxn ang="16200000">
                  <a:pos x="wd2" y="hd2"/>
                </a:cxn>
              </a:cxnLst>
              <a:rect l="0" t="0" r="r" b="b"/>
              <a:pathLst>
                <a:path w="21212" h="21327" fill="norm" stroke="1" extrusionOk="0">
                  <a:moveTo>
                    <a:pt x="10606" y="0"/>
                  </a:moveTo>
                  <a:cubicBezTo>
                    <a:pt x="10516" y="127"/>
                    <a:pt x="10450" y="217"/>
                    <a:pt x="10391" y="308"/>
                  </a:cubicBezTo>
                  <a:cubicBezTo>
                    <a:pt x="9100" y="2277"/>
                    <a:pt x="7638" y="4199"/>
                    <a:pt x="6033" y="6080"/>
                  </a:cubicBezTo>
                  <a:cubicBezTo>
                    <a:pt x="4443" y="7944"/>
                    <a:pt x="2872" y="9812"/>
                    <a:pt x="1311" y="11685"/>
                  </a:cubicBezTo>
                  <a:cubicBezTo>
                    <a:pt x="214" y="13000"/>
                    <a:pt x="-253" y="14396"/>
                    <a:pt x="134" y="15863"/>
                  </a:cubicBezTo>
                  <a:cubicBezTo>
                    <a:pt x="517" y="17310"/>
                    <a:pt x="1577" y="18561"/>
                    <a:pt x="3348" y="19559"/>
                  </a:cubicBezTo>
                  <a:cubicBezTo>
                    <a:pt x="6003" y="21055"/>
                    <a:pt x="9136" y="21600"/>
                    <a:pt x="12675" y="21200"/>
                  </a:cubicBezTo>
                  <a:cubicBezTo>
                    <a:pt x="15039" y="20933"/>
                    <a:pt x="17020" y="20211"/>
                    <a:pt x="18599" y="19102"/>
                  </a:cubicBezTo>
                  <a:cubicBezTo>
                    <a:pt x="20105" y="18045"/>
                    <a:pt x="20987" y="16808"/>
                    <a:pt x="21175" y="15410"/>
                  </a:cubicBezTo>
                  <a:cubicBezTo>
                    <a:pt x="21347" y="14127"/>
                    <a:pt x="20912" y="12902"/>
                    <a:pt x="19963" y="11753"/>
                  </a:cubicBezTo>
                  <a:cubicBezTo>
                    <a:pt x="18972" y="10552"/>
                    <a:pt x="17981" y="9352"/>
                    <a:pt x="16951" y="8164"/>
                  </a:cubicBezTo>
                  <a:cubicBezTo>
                    <a:pt x="15099" y="6028"/>
                    <a:pt x="13203" y="3905"/>
                    <a:pt x="11706" y="1663"/>
                  </a:cubicBezTo>
                  <a:cubicBezTo>
                    <a:pt x="11345" y="1122"/>
                    <a:pt x="10989" y="580"/>
                    <a:pt x="10606" y="0"/>
                  </a:cubicBezTo>
                  <a:close/>
                </a:path>
              </a:pathLst>
            </a:cu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150" name="Water Drop"/>
            <p:cNvSpPr/>
            <p:nvPr/>
          </p:nvSpPr>
          <p:spPr>
            <a:xfrm rot="18210531">
              <a:off x="997167" y="670270"/>
              <a:ext cx="409420" cy="672835"/>
            </a:xfrm>
            <a:custGeom>
              <a:avLst/>
              <a:gdLst/>
              <a:ahLst/>
              <a:cxnLst>
                <a:cxn ang="0">
                  <a:pos x="wd2" y="hd2"/>
                </a:cxn>
                <a:cxn ang="5400000">
                  <a:pos x="wd2" y="hd2"/>
                </a:cxn>
                <a:cxn ang="10800000">
                  <a:pos x="wd2" y="hd2"/>
                </a:cxn>
                <a:cxn ang="16200000">
                  <a:pos x="wd2" y="hd2"/>
                </a:cxn>
              </a:cxnLst>
              <a:rect l="0" t="0" r="r" b="b"/>
              <a:pathLst>
                <a:path w="21212" h="21327" fill="norm" stroke="1" extrusionOk="0">
                  <a:moveTo>
                    <a:pt x="10606" y="0"/>
                  </a:moveTo>
                  <a:cubicBezTo>
                    <a:pt x="10516" y="127"/>
                    <a:pt x="10450" y="217"/>
                    <a:pt x="10391" y="308"/>
                  </a:cubicBezTo>
                  <a:cubicBezTo>
                    <a:pt x="9100" y="2277"/>
                    <a:pt x="7638" y="4199"/>
                    <a:pt x="6033" y="6080"/>
                  </a:cubicBezTo>
                  <a:cubicBezTo>
                    <a:pt x="4443" y="7944"/>
                    <a:pt x="2872" y="9812"/>
                    <a:pt x="1311" y="11685"/>
                  </a:cubicBezTo>
                  <a:cubicBezTo>
                    <a:pt x="214" y="13000"/>
                    <a:pt x="-253" y="14396"/>
                    <a:pt x="134" y="15863"/>
                  </a:cubicBezTo>
                  <a:cubicBezTo>
                    <a:pt x="517" y="17310"/>
                    <a:pt x="1577" y="18561"/>
                    <a:pt x="3348" y="19559"/>
                  </a:cubicBezTo>
                  <a:cubicBezTo>
                    <a:pt x="6003" y="21055"/>
                    <a:pt x="9136" y="21600"/>
                    <a:pt x="12675" y="21200"/>
                  </a:cubicBezTo>
                  <a:cubicBezTo>
                    <a:pt x="15039" y="20933"/>
                    <a:pt x="17020" y="20211"/>
                    <a:pt x="18599" y="19102"/>
                  </a:cubicBezTo>
                  <a:cubicBezTo>
                    <a:pt x="20105" y="18045"/>
                    <a:pt x="20987" y="16808"/>
                    <a:pt x="21175" y="15410"/>
                  </a:cubicBezTo>
                  <a:cubicBezTo>
                    <a:pt x="21347" y="14127"/>
                    <a:pt x="20912" y="12902"/>
                    <a:pt x="19963" y="11753"/>
                  </a:cubicBezTo>
                  <a:cubicBezTo>
                    <a:pt x="18972" y="10552"/>
                    <a:pt x="17981" y="9352"/>
                    <a:pt x="16951" y="8164"/>
                  </a:cubicBezTo>
                  <a:cubicBezTo>
                    <a:pt x="15099" y="6028"/>
                    <a:pt x="13203" y="3905"/>
                    <a:pt x="11706" y="1663"/>
                  </a:cubicBezTo>
                  <a:cubicBezTo>
                    <a:pt x="11345" y="1122"/>
                    <a:pt x="10989" y="580"/>
                    <a:pt x="10606" y="0"/>
                  </a:cubicBezTo>
                  <a:close/>
                </a:path>
              </a:pathLst>
            </a:cu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151" name="Water Drop"/>
            <p:cNvSpPr/>
            <p:nvPr/>
          </p:nvSpPr>
          <p:spPr>
            <a:xfrm rot="17060292">
              <a:off x="498417" y="-62790"/>
              <a:ext cx="469349" cy="771323"/>
            </a:xfrm>
            <a:custGeom>
              <a:avLst/>
              <a:gdLst/>
              <a:ahLst/>
              <a:cxnLst>
                <a:cxn ang="0">
                  <a:pos x="wd2" y="hd2"/>
                </a:cxn>
                <a:cxn ang="5400000">
                  <a:pos x="wd2" y="hd2"/>
                </a:cxn>
                <a:cxn ang="10800000">
                  <a:pos x="wd2" y="hd2"/>
                </a:cxn>
                <a:cxn ang="16200000">
                  <a:pos x="wd2" y="hd2"/>
                </a:cxn>
              </a:cxnLst>
              <a:rect l="0" t="0" r="r" b="b"/>
              <a:pathLst>
                <a:path w="21212" h="21327" fill="norm" stroke="1" extrusionOk="0">
                  <a:moveTo>
                    <a:pt x="10606" y="0"/>
                  </a:moveTo>
                  <a:cubicBezTo>
                    <a:pt x="10516" y="127"/>
                    <a:pt x="10450" y="217"/>
                    <a:pt x="10391" y="308"/>
                  </a:cubicBezTo>
                  <a:cubicBezTo>
                    <a:pt x="9100" y="2277"/>
                    <a:pt x="7638" y="4199"/>
                    <a:pt x="6033" y="6080"/>
                  </a:cubicBezTo>
                  <a:cubicBezTo>
                    <a:pt x="4443" y="7944"/>
                    <a:pt x="2872" y="9812"/>
                    <a:pt x="1311" y="11685"/>
                  </a:cubicBezTo>
                  <a:cubicBezTo>
                    <a:pt x="214" y="13000"/>
                    <a:pt x="-253" y="14396"/>
                    <a:pt x="134" y="15863"/>
                  </a:cubicBezTo>
                  <a:cubicBezTo>
                    <a:pt x="517" y="17310"/>
                    <a:pt x="1577" y="18561"/>
                    <a:pt x="3348" y="19559"/>
                  </a:cubicBezTo>
                  <a:cubicBezTo>
                    <a:pt x="6003" y="21055"/>
                    <a:pt x="9136" y="21600"/>
                    <a:pt x="12675" y="21200"/>
                  </a:cubicBezTo>
                  <a:cubicBezTo>
                    <a:pt x="15039" y="20933"/>
                    <a:pt x="17020" y="20211"/>
                    <a:pt x="18599" y="19102"/>
                  </a:cubicBezTo>
                  <a:cubicBezTo>
                    <a:pt x="20105" y="18045"/>
                    <a:pt x="20987" y="16808"/>
                    <a:pt x="21175" y="15410"/>
                  </a:cubicBezTo>
                  <a:cubicBezTo>
                    <a:pt x="21347" y="14127"/>
                    <a:pt x="20912" y="12902"/>
                    <a:pt x="19963" y="11753"/>
                  </a:cubicBezTo>
                  <a:cubicBezTo>
                    <a:pt x="18972" y="10552"/>
                    <a:pt x="17981" y="9352"/>
                    <a:pt x="16951" y="8164"/>
                  </a:cubicBezTo>
                  <a:cubicBezTo>
                    <a:pt x="15099" y="6028"/>
                    <a:pt x="13203" y="3905"/>
                    <a:pt x="11706" y="1663"/>
                  </a:cubicBezTo>
                  <a:cubicBezTo>
                    <a:pt x="11345" y="1122"/>
                    <a:pt x="10989" y="580"/>
                    <a:pt x="10606" y="0"/>
                  </a:cubicBezTo>
                  <a:close/>
                </a:path>
              </a:pathLst>
            </a:cu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When do I need it?"/>
          <p:cNvSpPr txBox="1"/>
          <p:nvPr/>
        </p:nvSpPr>
        <p:spPr>
          <a:xfrm>
            <a:off x="661339" y="111875"/>
            <a:ext cx="9030452" cy="376579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0" sz="12000">
                <a:latin typeface="+mn-lt"/>
                <a:ea typeface="+mn-ea"/>
                <a:cs typeface="+mn-cs"/>
                <a:sym typeface="Helvetica Neue Medium"/>
              </a:defRPr>
            </a:lvl1pPr>
          </a:lstStyle>
          <a:p>
            <a:pPr/>
            <a:r>
              <a:t>When do I need it?</a:t>
            </a:r>
          </a:p>
        </p:txBody>
      </p:sp>
      <p:sp>
        <p:nvSpPr>
          <p:cNvPr id="155" name="Vaginas produce natural lubrication, but not all produce enough for safe, comfortable sex (even when turned-on/aroused), that is normal and okay!…"/>
          <p:cNvSpPr txBox="1"/>
          <p:nvPr/>
        </p:nvSpPr>
        <p:spPr>
          <a:xfrm>
            <a:off x="618276" y="3762534"/>
            <a:ext cx="11768248" cy="58814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0" sz="3200"/>
            </a:pPr>
            <a:r>
              <a:t>Vaginas produce natural lubrication, but not all produce enough for safe, comfortable sex (even when turned-on/aroused), that is normal and okay!</a:t>
            </a:r>
          </a:p>
          <a:p>
            <a:pPr algn="l">
              <a:defRPr b="0" sz="3200"/>
            </a:pPr>
          </a:p>
          <a:p>
            <a:pPr algn="l">
              <a:defRPr b="0" sz="3200"/>
            </a:pPr>
            <a:r>
              <a:t>Anal penetrative sex require lube as the rectum does not produce natural lubricants. </a:t>
            </a:r>
          </a:p>
          <a:p>
            <a:pPr algn="l">
              <a:defRPr b="0" sz="3200"/>
            </a:pPr>
          </a:p>
          <a:p>
            <a:pPr algn="l">
              <a:defRPr b="0" sz="3200"/>
            </a:pPr>
            <a:r>
              <a:t>Lube use during masturbation can make masturbation more comfortable. </a:t>
            </a:r>
          </a:p>
          <a:p>
            <a:pPr algn="l">
              <a:defRPr b="0" sz="3200"/>
            </a:pPr>
          </a:p>
          <a:p>
            <a:pPr algn="l">
              <a:defRPr b="0" sz="3200"/>
            </a:pPr>
            <a:r>
              <a:t>Basically any time you think you want or need more lubrication during sex. </a:t>
            </a:r>
          </a:p>
        </p:txBody>
      </p:sp>
      <p:sp>
        <p:nvSpPr>
          <p:cNvPr id="156" name="Alarm Clock"/>
          <p:cNvSpPr/>
          <p:nvPr/>
        </p:nvSpPr>
        <p:spPr>
          <a:xfrm>
            <a:off x="8752615" y="736634"/>
            <a:ext cx="2414152" cy="25162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83" y="0"/>
                </a:moveTo>
                <a:cubicBezTo>
                  <a:pt x="9270" y="0"/>
                  <a:pt x="9180" y="87"/>
                  <a:pt x="9180" y="195"/>
                </a:cubicBezTo>
                <a:lnTo>
                  <a:pt x="9180" y="1060"/>
                </a:lnTo>
                <a:cubicBezTo>
                  <a:pt x="9180" y="1169"/>
                  <a:pt x="9270" y="1255"/>
                  <a:pt x="9383" y="1255"/>
                </a:cubicBezTo>
                <a:lnTo>
                  <a:pt x="10193" y="1255"/>
                </a:lnTo>
                <a:lnTo>
                  <a:pt x="10193" y="2180"/>
                </a:lnTo>
                <a:cubicBezTo>
                  <a:pt x="10391" y="2169"/>
                  <a:pt x="10596" y="2158"/>
                  <a:pt x="10800" y="2158"/>
                </a:cubicBezTo>
                <a:cubicBezTo>
                  <a:pt x="11004" y="2163"/>
                  <a:pt x="11202" y="2169"/>
                  <a:pt x="11406" y="2180"/>
                </a:cubicBezTo>
                <a:lnTo>
                  <a:pt x="11406" y="1255"/>
                </a:lnTo>
                <a:lnTo>
                  <a:pt x="12217" y="1255"/>
                </a:lnTo>
                <a:cubicBezTo>
                  <a:pt x="12330" y="1255"/>
                  <a:pt x="12420" y="1169"/>
                  <a:pt x="12420" y="1060"/>
                </a:cubicBezTo>
                <a:lnTo>
                  <a:pt x="12420" y="195"/>
                </a:lnTo>
                <a:cubicBezTo>
                  <a:pt x="12420" y="87"/>
                  <a:pt x="12330" y="0"/>
                  <a:pt x="12217" y="0"/>
                </a:cubicBezTo>
                <a:lnTo>
                  <a:pt x="9383" y="0"/>
                </a:lnTo>
                <a:close/>
                <a:moveTo>
                  <a:pt x="3789" y="1876"/>
                </a:moveTo>
                <a:cubicBezTo>
                  <a:pt x="1699" y="1876"/>
                  <a:pt x="0" y="3501"/>
                  <a:pt x="0" y="5513"/>
                </a:cubicBezTo>
                <a:cubicBezTo>
                  <a:pt x="0" y="6698"/>
                  <a:pt x="594" y="7753"/>
                  <a:pt x="1512" y="8416"/>
                </a:cubicBezTo>
                <a:cubicBezTo>
                  <a:pt x="2402" y="6057"/>
                  <a:pt x="4243" y="4132"/>
                  <a:pt x="6589" y="3072"/>
                </a:cubicBezTo>
                <a:cubicBezTo>
                  <a:pt x="5898" y="2338"/>
                  <a:pt x="4900" y="1876"/>
                  <a:pt x="3789" y="1876"/>
                </a:cubicBezTo>
                <a:close/>
                <a:moveTo>
                  <a:pt x="17809" y="1876"/>
                </a:moveTo>
                <a:cubicBezTo>
                  <a:pt x="16698" y="1876"/>
                  <a:pt x="15700" y="2338"/>
                  <a:pt x="15009" y="3072"/>
                </a:cubicBezTo>
                <a:cubicBezTo>
                  <a:pt x="17349" y="4132"/>
                  <a:pt x="19192" y="6057"/>
                  <a:pt x="20088" y="8416"/>
                </a:cubicBezTo>
                <a:cubicBezTo>
                  <a:pt x="21006" y="7753"/>
                  <a:pt x="21600" y="6698"/>
                  <a:pt x="21600" y="5513"/>
                </a:cubicBezTo>
                <a:cubicBezTo>
                  <a:pt x="21600" y="3501"/>
                  <a:pt x="19900" y="1876"/>
                  <a:pt x="17809" y="1876"/>
                </a:cubicBezTo>
                <a:close/>
                <a:moveTo>
                  <a:pt x="10795" y="2647"/>
                </a:moveTo>
                <a:cubicBezTo>
                  <a:pt x="5627" y="2647"/>
                  <a:pt x="1422" y="6681"/>
                  <a:pt x="1422" y="11639"/>
                </a:cubicBezTo>
                <a:cubicBezTo>
                  <a:pt x="1422" y="14673"/>
                  <a:pt x="2997" y="17358"/>
                  <a:pt x="5399" y="18984"/>
                </a:cubicBezTo>
                <a:lnTo>
                  <a:pt x="4521" y="20926"/>
                </a:lnTo>
                <a:cubicBezTo>
                  <a:pt x="4407" y="21170"/>
                  <a:pt x="4526" y="21458"/>
                  <a:pt x="4781" y="21561"/>
                </a:cubicBezTo>
                <a:cubicBezTo>
                  <a:pt x="4849" y="21588"/>
                  <a:pt x="4919" y="21600"/>
                  <a:pt x="4987" y="21600"/>
                </a:cubicBezTo>
                <a:cubicBezTo>
                  <a:pt x="5179" y="21600"/>
                  <a:pt x="5365" y="21491"/>
                  <a:pt x="5450" y="21306"/>
                </a:cubicBezTo>
                <a:lnTo>
                  <a:pt x="6267" y="19500"/>
                </a:lnTo>
                <a:cubicBezTo>
                  <a:pt x="7610" y="20212"/>
                  <a:pt x="9151" y="20621"/>
                  <a:pt x="10795" y="20621"/>
                </a:cubicBezTo>
                <a:cubicBezTo>
                  <a:pt x="12432" y="20621"/>
                  <a:pt x="13978" y="20212"/>
                  <a:pt x="15321" y="19500"/>
                </a:cubicBezTo>
                <a:lnTo>
                  <a:pt x="16137" y="21306"/>
                </a:lnTo>
                <a:cubicBezTo>
                  <a:pt x="16222" y="21491"/>
                  <a:pt x="16405" y="21600"/>
                  <a:pt x="16603" y="21600"/>
                </a:cubicBezTo>
                <a:cubicBezTo>
                  <a:pt x="16671" y="21600"/>
                  <a:pt x="16738" y="21588"/>
                  <a:pt x="16806" y="21561"/>
                </a:cubicBezTo>
                <a:cubicBezTo>
                  <a:pt x="17061" y="21452"/>
                  <a:pt x="17180" y="21170"/>
                  <a:pt x="17067" y="20926"/>
                </a:cubicBezTo>
                <a:lnTo>
                  <a:pt x="16188" y="18984"/>
                </a:lnTo>
                <a:cubicBezTo>
                  <a:pt x="18591" y="17353"/>
                  <a:pt x="20166" y="14673"/>
                  <a:pt x="20166" y="11639"/>
                </a:cubicBezTo>
                <a:cubicBezTo>
                  <a:pt x="20166" y="6681"/>
                  <a:pt x="15963" y="2647"/>
                  <a:pt x="10795" y="2647"/>
                </a:cubicBezTo>
                <a:close/>
                <a:moveTo>
                  <a:pt x="10800" y="6317"/>
                </a:moveTo>
                <a:cubicBezTo>
                  <a:pt x="11134" y="6317"/>
                  <a:pt x="11406" y="6579"/>
                  <a:pt x="11406" y="6899"/>
                </a:cubicBezTo>
                <a:lnTo>
                  <a:pt x="11406" y="11058"/>
                </a:lnTo>
                <a:lnTo>
                  <a:pt x="13322" y="11058"/>
                </a:lnTo>
                <a:cubicBezTo>
                  <a:pt x="13656" y="11058"/>
                  <a:pt x="13927" y="11319"/>
                  <a:pt x="13927" y="11639"/>
                </a:cubicBezTo>
                <a:cubicBezTo>
                  <a:pt x="13927" y="11960"/>
                  <a:pt x="13656" y="12222"/>
                  <a:pt x="13322" y="12222"/>
                </a:cubicBezTo>
                <a:lnTo>
                  <a:pt x="10193" y="12222"/>
                </a:lnTo>
                <a:lnTo>
                  <a:pt x="10193" y="6899"/>
                </a:lnTo>
                <a:cubicBezTo>
                  <a:pt x="10193" y="6579"/>
                  <a:pt x="10466" y="6317"/>
                  <a:pt x="10800" y="6317"/>
                </a:cubicBezTo>
                <a:close/>
              </a:path>
            </a:pathLst>
          </a:custGeom>
          <a:solidFill>
            <a:schemeClr val="accent5">
              <a:hueOff val="-82419"/>
              <a:satOff val="-9513"/>
              <a:lumOff val="-16343"/>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How much do I need?"/>
          <p:cNvSpPr txBox="1"/>
          <p:nvPr/>
        </p:nvSpPr>
        <p:spPr>
          <a:xfrm>
            <a:off x="661339" y="825515"/>
            <a:ext cx="9030452" cy="376579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0" sz="12000">
                <a:latin typeface="+mn-lt"/>
                <a:ea typeface="+mn-ea"/>
                <a:cs typeface="+mn-cs"/>
                <a:sym typeface="Helvetica Neue Medium"/>
              </a:defRPr>
            </a:lvl1pPr>
          </a:lstStyle>
          <a:p>
            <a:pPr/>
            <a:r>
              <a:t>How much do I need?</a:t>
            </a:r>
          </a:p>
        </p:txBody>
      </p:sp>
      <p:sp>
        <p:nvSpPr>
          <p:cNvPr id="159" name="The amount of lube to use depends on how long you’re planning to have sex, what type of sex you will be having, and if there is naturally produced lubrication (and how much).…"/>
          <p:cNvSpPr txBox="1"/>
          <p:nvPr/>
        </p:nvSpPr>
        <p:spPr>
          <a:xfrm>
            <a:off x="642541" y="4753221"/>
            <a:ext cx="11387163" cy="39510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0" sz="3200"/>
            </a:pPr>
            <a:r>
              <a:t>The amount of lube to use depends on how long you’re planning to have sex, what type of sex you will be having, and if there is naturally produced lubrication (and how much). </a:t>
            </a:r>
          </a:p>
          <a:p>
            <a:pPr algn="l">
              <a:defRPr b="0" sz="3200"/>
            </a:pPr>
          </a:p>
          <a:p>
            <a:pPr algn="l">
              <a:defRPr b="0" sz="3200"/>
            </a:pPr>
            <a:r>
              <a:t>Basically any time something starts feeling less slippery and more dry, it’s time to reapply.</a:t>
            </a:r>
          </a:p>
          <a:p>
            <a:pPr algn="l">
              <a:defRPr b="0" sz="3200"/>
            </a:pPr>
          </a:p>
          <a:p>
            <a:pPr algn="l">
              <a:defRPr b="0" sz="3200"/>
            </a:pPr>
            <a:r>
              <a:t>Always communicate your lube needs with your partner.</a:t>
            </a:r>
          </a:p>
        </p:txBody>
      </p:sp>
      <p:sp>
        <p:nvSpPr>
          <p:cNvPr id="160" name="Scale"/>
          <p:cNvSpPr/>
          <p:nvPr/>
        </p:nvSpPr>
        <p:spPr>
          <a:xfrm>
            <a:off x="9840070" y="3186994"/>
            <a:ext cx="1270299" cy="12697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 y="0"/>
                </a:moveTo>
                <a:cubicBezTo>
                  <a:pt x="91" y="0"/>
                  <a:pt x="0" y="92"/>
                  <a:pt x="0" y="206"/>
                </a:cubicBezTo>
                <a:lnTo>
                  <a:pt x="0" y="1070"/>
                </a:lnTo>
                <a:cubicBezTo>
                  <a:pt x="0" y="1183"/>
                  <a:pt x="91" y="1274"/>
                  <a:pt x="204" y="1274"/>
                </a:cubicBezTo>
                <a:cubicBezTo>
                  <a:pt x="598" y="1274"/>
                  <a:pt x="3707" y="1274"/>
                  <a:pt x="7432" y="1274"/>
                </a:cubicBezTo>
                <a:lnTo>
                  <a:pt x="7432" y="3181"/>
                </a:lnTo>
                <a:lnTo>
                  <a:pt x="8705" y="3181"/>
                </a:lnTo>
                <a:lnTo>
                  <a:pt x="8705" y="1274"/>
                </a:lnTo>
                <a:cubicBezTo>
                  <a:pt x="10081" y="1274"/>
                  <a:pt x="11513" y="1274"/>
                  <a:pt x="12895" y="1274"/>
                </a:cubicBezTo>
                <a:lnTo>
                  <a:pt x="12895" y="3181"/>
                </a:lnTo>
                <a:lnTo>
                  <a:pt x="14168" y="3181"/>
                </a:lnTo>
                <a:lnTo>
                  <a:pt x="14168" y="1274"/>
                </a:lnTo>
                <a:cubicBezTo>
                  <a:pt x="17941" y="1274"/>
                  <a:pt x="21077" y="1274"/>
                  <a:pt x="21396" y="1274"/>
                </a:cubicBezTo>
                <a:cubicBezTo>
                  <a:pt x="21509" y="1274"/>
                  <a:pt x="21600" y="1183"/>
                  <a:pt x="21600" y="1070"/>
                </a:cubicBezTo>
                <a:lnTo>
                  <a:pt x="21600" y="206"/>
                </a:lnTo>
                <a:cubicBezTo>
                  <a:pt x="21600" y="92"/>
                  <a:pt x="21508" y="0"/>
                  <a:pt x="21389" y="0"/>
                </a:cubicBezTo>
                <a:lnTo>
                  <a:pt x="204" y="0"/>
                </a:lnTo>
                <a:close/>
                <a:moveTo>
                  <a:pt x="4922" y="3554"/>
                </a:moveTo>
                <a:cubicBezTo>
                  <a:pt x="4630" y="3554"/>
                  <a:pt x="4382" y="3763"/>
                  <a:pt x="4333" y="4055"/>
                </a:cubicBezTo>
                <a:lnTo>
                  <a:pt x="2061" y="17923"/>
                </a:lnTo>
                <a:cubicBezTo>
                  <a:pt x="2013" y="18215"/>
                  <a:pt x="1868" y="18478"/>
                  <a:pt x="1646" y="18667"/>
                </a:cubicBezTo>
                <a:lnTo>
                  <a:pt x="204" y="19916"/>
                </a:lnTo>
                <a:cubicBezTo>
                  <a:pt x="80" y="20024"/>
                  <a:pt x="10" y="20174"/>
                  <a:pt x="10" y="20336"/>
                </a:cubicBezTo>
                <a:lnTo>
                  <a:pt x="10" y="21600"/>
                </a:lnTo>
                <a:lnTo>
                  <a:pt x="21600" y="21600"/>
                </a:lnTo>
                <a:lnTo>
                  <a:pt x="21600" y="20341"/>
                </a:lnTo>
                <a:cubicBezTo>
                  <a:pt x="21600" y="20179"/>
                  <a:pt x="21530" y="20024"/>
                  <a:pt x="21406" y="19916"/>
                </a:cubicBezTo>
                <a:lnTo>
                  <a:pt x="19966" y="18667"/>
                </a:lnTo>
                <a:cubicBezTo>
                  <a:pt x="19744" y="18473"/>
                  <a:pt x="19592" y="18209"/>
                  <a:pt x="19549" y="17923"/>
                </a:cubicBezTo>
                <a:lnTo>
                  <a:pt x="17277" y="4055"/>
                </a:lnTo>
                <a:cubicBezTo>
                  <a:pt x="17228" y="3769"/>
                  <a:pt x="16980" y="3554"/>
                  <a:pt x="16688" y="3554"/>
                </a:cubicBezTo>
                <a:lnTo>
                  <a:pt x="4922" y="3554"/>
                </a:lnTo>
                <a:close/>
                <a:moveTo>
                  <a:pt x="10805" y="5692"/>
                </a:moveTo>
                <a:cubicBezTo>
                  <a:pt x="14000" y="5692"/>
                  <a:pt x="16585" y="8278"/>
                  <a:pt x="16585" y="11475"/>
                </a:cubicBezTo>
                <a:cubicBezTo>
                  <a:pt x="16585" y="14666"/>
                  <a:pt x="13995" y="17258"/>
                  <a:pt x="10805" y="17258"/>
                </a:cubicBezTo>
                <a:cubicBezTo>
                  <a:pt x="7615" y="17258"/>
                  <a:pt x="5025" y="14672"/>
                  <a:pt x="5025" y="11475"/>
                </a:cubicBezTo>
                <a:cubicBezTo>
                  <a:pt x="5025" y="8284"/>
                  <a:pt x="7610" y="5692"/>
                  <a:pt x="10805" y="5692"/>
                </a:cubicBezTo>
                <a:close/>
                <a:moveTo>
                  <a:pt x="14357" y="7712"/>
                </a:moveTo>
                <a:lnTo>
                  <a:pt x="11168" y="10562"/>
                </a:lnTo>
                <a:cubicBezTo>
                  <a:pt x="10817" y="10422"/>
                  <a:pt x="10395" y="10492"/>
                  <a:pt x="10108" y="10778"/>
                </a:cubicBezTo>
                <a:cubicBezTo>
                  <a:pt x="9725" y="11161"/>
                  <a:pt x="9725" y="11783"/>
                  <a:pt x="10108" y="12167"/>
                </a:cubicBezTo>
                <a:cubicBezTo>
                  <a:pt x="10492" y="12550"/>
                  <a:pt x="11113" y="12550"/>
                  <a:pt x="11497" y="12167"/>
                </a:cubicBezTo>
                <a:cubicBezTo>
                  <a:pt x="11783" y="11881"/>
                  <a:pt x="11853" y="11464"/>
                  <a:pt x="11713" y="11107"/>
                </a:cubicBezTo>
                <a:lnTo>
                  <a:pt x="14561" y="7916"/>
                </a:lnTo>
                <a:lnTo>
                  <a:pt x="14357" y="7712"/>
                </a:lnTo>
                <a:close/>
              </a:path>
            </a:pathLst>
          </a:custGeom>
          <a:solidFill>
            <a:schemeClr val="accent5">
              <a:hueOff val="-82419"/>
              <a:satOff val="-9513"/>
              <a:lumOff val="-16343"/>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grpSp>
        <p:nvGrpSpPr>
          <p:cNvPr id="165" name="Group"/>
          <p:cNvGrpSpPr/>
          <p:nvPr/>
        </p:nvGrpSpPr>
        <p:grpSpPr>
          <a:xfrm>
            <a:off x="8414435" y="374619"/>
            <a:ext cx="2361642" cy="2250720"/>
            <a:chOff x="0" y="0"/>
            <a:chExt cx="2361641" cy="2250718"/>
          </a:xfrm>
        </p:grpSpPr>
        <p:sp>
          <p:nvSpPr>
            <p:cNvPr id="161" name="Bottle"/>
            <p:cNvSpPr/>
            <p:nvPr/>
          </p:nvSpPr>
          <p:spPr>
            <a:xfrm rot="6727536">
              <a:off x="735723" y="-333436"/>
              <a:ext cx="637787" cy="2017594"/>
            </a:xfrm>
            <a:custGeom>
              <a:avLst/>
              <a:gdLst/>
              <a:ahLst/>
              <a:cxnLst>
                <a:cxn ang="0">
                  <a:pos x="wd2" y="hd2"/>
                </a:cxn>
                <a:cxn ang="5400000">
                  <a:pos x="wd2" y="hd2"/>
                </a:cxn>
                <a:cxn ang="10800000">
                  <a:pos x="wd2" y="hd2"/>
                </a:cxn>
                <a:cxn ang="16200000">
                  <a:pos x="wd2" y="hd2"/>
                </a:cxn>
              </a:cxnLst>
              <a:rect l="0" t="0" r="r" b="b"/>
              <a:pathLst>
                <a:path w="21538" h="21600" fill="norm" stroke="1" extrusionOk="0">
                  <a:moveTo>
                    <a:pt x="8022" y="0"/>
                  </a:moveTo>
                  <a:cubicBezTo>
                    <a:pt x="5433" y="0"/>
                    <a:pt x="5163" y="242"/>
                    <a:pt x="5163" y="415"/>
                  </a:cubicBezTo>
                  <a:lnTo>
                    <a:pt x="5163" y="1350"/>
                  </a:lnTo>
                  <a:cubicBezTo>
                    <a:pt x="5163" y="1415"/>
                    <a:pt x="5333" y="1463"/>
                    <a:pt x="5520" y="1463"/>
                  </a:cubicBezTo>
                  <a:lnTo>
                    <a:pt x="6063" y="1463"/>
                  </a:lnTo>
                  <a:cubicBezTo>
                    <a:pt x="6046" y="1522"/>
                    <a:pt x="6016" y="1594"/>
                    <a:pt x="5999" y="1664"/>
                  </a:cubicBezTo>
                  <a:cubicBezTo>
                    <a:pt x="5982" y="1707"/>
                    <a:pt x="5896" y="1744"/>
                    <a:pt x="5760" y="1755"/>
                  </a:cubicBezTo>
                  <a:cubicBezTo>
                    <a:pt x="5317" y="1798"/>
                    <a:pt x="5025" y="1879"/>
                    <a:pt x="5025" y="1971"/>
                  </a:cubicBezTo>
                  <a:cubicBezTo>
                    <a:pt x="5025" y="2047"/>
                    <a:pt x="5228" y="2117"/>
                    <a:pt x="5552" y="2160"/>
                  </a:cubicBezTo>
                  <a:cubicBezTo>
                    <a:pt x="5688" y="2182"/>
                    <a:pt x="5777" y="2224"/>
                    <a:pt x="5760" y="2273"/>
                  </a:cubicBezTo>
                  <a:cubicBezTo>
                    <a:pt x="5470" y="3072"/>
                    <a:pt x="5076" y="4148"/>
                    <a:pt x="4769" y="5066"/>
                  </a:cubicBezTo>
                  <a:cubicBezTo>
                    <a:pt x="4429" y="6124"/>
                    <a:pt x="2695" y="8311"/>
                    <a:pt x="1400" y="9823"/>
                  </a:cubicBezTo>
                  <a:cubicBezTo>
                    <a:pt x="463" y="10925"/>
                    <a:pt x="0" y="12059"/>
                    <a:pt x="0" y="13198"/>
                  </a:cubicBezTo>
                  <a:lnTo>
                    <a:pt x="0" y="20142"/>
                  </a:lnTo>
                  <a:cubicBezTo>
                    <a:pt x="0" y="20396"/>
                    <a:pt x="138" y="20623"/>
                    <a:pt x="309" y="20817"/>
                  </a:cubicBezTo>
                  <a:cubicBezTo>
                    <a:pt x="752" y="21287"/>
                    <a:pt x="2112" y="21600"/>
                    <a:pt x="3662" y="21600"/>
                  </a:cubicBezTo>
                  <a:lnTo>
                    <a:pt x="17870" y="21600"/>
                  </a:lnTo>
                  <a:cubicBezTo>
                    <a:pt x="19403" y="21600"/>
                    <a:pt x="20780" y="21281"/>
                    <a:pt x="21223" y="20817"/>
                  </a:cubicBezTo>
                  <a:cubicBezTo>
                    <a:pt x="21411" y="20623"/>
                    <a:pt x="21532" y="20396"/>
                    <a:pt x="21532" y="20142"/>
                  </a:cubicBezTo>
                  <a:lnTo>
                    <a:pt x="21532" y="13198"/>
                  </a:lnTo>
                  <a:cubicBezTo>
                    <a:pt x="21600" y="12053"/>
                    <a:pt x="21138" y="10919"/>
                    <a:pt x="20201" y="9823"/>
                  </a:cubicBezTo>
                  <a:cubicBezTo>
                    <a:pt x="18924" y="8311"/>
                    <a:pt x="17189" y="6124"/>
                    <a:pt x="16832" y="5066"/>
                  </a:cubicBezTo>
                  <a:cubicBezTo>
                    <a:pt x="16542" y="4148"/>
                    <a:pt x="16148" y="3072"/>
                    <a:pt x="15841" y="2273"/>
                  </a:cubicBezTo>
                  <a:cubicBezTo>
                    <a:pt x="15824" y="2224"/>
                    <a:pt x="15913" y="2182"/>
                    <a:pt x="16049" y="2160"/>
                  </a:cubicBezTo>
                  <a:cubicBezTo>
                    <a:pt x="16373" y="2117"/>
                    <a:pt x="16576" y="2047"/>
                    <a:pt x="16576" y="1971"/>
                  </a:cubicBezTo>
                  <a:cubicBezTo>
                    <a:pt x="16576" y="1879"/>
                    <a:pt x="16284" y="1798"/>
                    <a:pt x="15841" y="1755"/>
                  </a:cubicBezTo>
                  <a:cubicBezTo>
                    <a:pt x="15705" y="1744"/>
                    <a:pt x="15619" y="1707"/>
                    <a:pt x="15602" y="1664"/>
                  </a:cubicBezTo>
                  <a:cubicBezTo>
                    <a:pt x="15568" y="1594"/>
                    <a:pt x="15555" y="1522"/>
                    <a:pt x="15538" y="1463"/>
                  </a:cubicBezTo>
                  <a:lnTo>
                    <a:pt x="16081" y="1463"/>
                  </a:lnTo>
                  <a:cubicBezTo>
                    <a:pt x="16285" y="1463"/>
                    <a:pt x="16438" y="1409"/>
                    <a:pt x="16438" y="1350"/>
                  </a:cubicBezTo>
                  <a:lnTo>
                    <a:pt x="16438" y="415"/>
                  </a:lnTo>
                  <a:cubicBezTo>
                    <a:pt x="16438" y="248"/>
                    <a:pt x="16168" y="0"/>
                    <a:pt x="13579" y="0"/>
                  </a:cubicBezTo>
                  <a:lnTo>
                    <a:pt x="8022" y="0"/>
                  </a:lnTo>
                  <a:close/>
                </a:path>
              </a:pathLst>
            </a:custGeom>
            <a:solidFill>
              <a:schemeClr val="accent1"/>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162" name="Water Drop"/>
            <p:cNvSpPr/>
            <p:nvPr/>
          </p:nvSpPr>
          <p:spPr>
            <a:xfrm>
              <a:off x="1862125" y="1187590"/>
              <a:ext cx="270550" cy="444619"/>
            </a:xfrm>
            <a:custGeom>
              <a:avLst/>
              <a:gdLst/>
              <a:ahLst/>
              <a:cxnLst>
                <a:cxn ang="0">
                  <a:pos x="wd2" y="hd2"/>
                </a:cxn>
                <a:cxn ang="5400000">
                  <a:pos x="wd2" y="hd2"/>
                </a:cxn>
                <a:cxn ang="10800000">
                  <a:pos x="wd2" y="hd2"/>
                </a:cxn>
                <a:cxn ang="16200000">
                  <a:pos x="wd2" y="hd2"/>
                </a:cxn>
              </a:cxnLst>
              <a:rect l="0" t="0" r="r" b="b"/>
              <a:pathLst>
                <a:path w="21212" h="21327" fill="norm" stroke="1" extrusionOk="0">
                  <a:moveTo>
                    <a:pt x="10606" y="0"/>
                  </a:moveTo>
                  <a:cubicBezTo>
                    <a:pt x="10516" y="127"/>
                    <a:pt x="10450" y="217"/>
                    <a:pt x="10391" y="308"/>
                  </a:cubicBezTo>
                  <a:cubicBezTo>
                    <a:pt x="9100" y="2277"/>
                    <a:pt x="7638" y="4199"/>
                    <a:pt x="6033" y="6080"/>
                  </a:cubicBezTo>
                  <a:cubicBezTo>
                    <a:pt x="4443" y="7944"/>
                    <a:pt x="2872" y="9812"/>
                    <a:pt x="1311" y="11685"/>
                  </a:cubicBezTo>
                  <a:cubicBezTo>
                    <a:pt x="214" y="13000"/>
                    <a:pt x="-253" y="14396"/>
                    <a:pt x="134" y="15863"/>
                  </a:cubicBezTo>
                  <a:cubicBezTo>
                    <a:pt x="517" y="17310"/>
                    <a:pt x="1577" y="18561"/>
                    <a:pt x="3348" y="19559"/>
                  </a:cubicBezTo>
                  <a:cubicBezTo>
                    <a:pt x="6003" y="21055"/>
                    <a:pt x="9136" y="21600"/>
                    <a:pt x="12675" y="21200"/>
                  </a:cubicBezTo>
                  <a:cubicBezTo>
                    <a:pt x="15039" y="20933"/>
                    <a:pt x="17020" y="20211"/>
                    <a:pt x="18599" y="19102"/>
                  </a:cubicBezTo>
                  <a:cubicBezTo>
                    <a:pt x="20105" y="18045"/>
                    <a:pt x="20987" y="16808"/>
                    <a:pt x="21175" y="15410"/>
                  </a:cubicBezTo>
                  <a:cubicBezTo>
                    <a:pt x="21347" y="14127"/>
                    <a:pt x="20912" y="12902"/>
                    <a:pt x="19963" y="11753"/>
                  </a:cubicBezTo>
                  <a:cubicBezTo>
                    <a:pt x="18972" y="10552"/>
                    <a:pt x="17981" y="9352"/>
                    <a:pt x="16951" y="8164"/>
                  </a:cubicBezTo>
                  <a:cubicBezTo>
                    <a:pt x="15099" y="6028"/>
                    <a:pt x="13203" y="3905"/>
                    <a:pt x="11706" y="1663"/>
                  </a:cubicBezTo>
                  <a:cubicBezTo>
                    <a:pt x="11345" y="1122"/>
                    <a:pt x="10989" y="580"/>
                    <a:pt x="10606" y="0"/>
                  </a:cubicBezTo>
                  <a:close/>
                </a:path>
              </a:pathLst>
            </a:custGeom>
            <a:solidFill>
              <a:schemeClr val="accent1"/>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163" name="Water Drop"/>
            <p:cNvSpPr/>
            <p:nvPr/>
          </p:nvSpPr>
          <p:spPr>
            <a:xfrm>
              <a:off x="2091091" y="1504381"/>
              <a:ext cx="270551" cy="444618"/>
            </a:xfrm>
            <a:custGeom>
              <a:avLst/>
              <a:gdLst/>
              <a:ahLst/>
              <a:cxnLst>
                <a:cxn ang="0">
                  <a:pos x="wd2" y="hd2"/>
                </a:cxn>
                <a:cxn ang="5400000">
                  <a:pos x="wd2" y="hd2"/>
                </a:cxn>
                <a:cxn ang="10800000">
                  <a:pos x="wd2" y="hd2"/>
                </a:cxn>
                <a:cxn ang="16200000">
                  <a:pos x="wd2" y="hd2"/>
                </a:cxn>
              </a:cxnLst>
              <a:rect l="0" t="0" r="r" b="b"/>
              <a:pathLst>
                <a:path w="21212" h="21327" fill="norm" stroke="1" extrusionOk="0">
                  <a:moveTo>
                    <a:pt x="10606" y="0"/>
                  </a:moveTo>
                  <a:cubicBezTo>
                    <a:pt x="10516" y="127"/>
                    <a:pt x="10450" y="217"/>
                    <a:pt x="10391" y="308"/>
                  </a:cubicBezTo>
                  <a:cubicBezTo>
                    <a:pt x="9100" y="2277"/>
                    <a:pt x="7638" y="4199"/>
                    <a:pt x="6033" y="6080"/>
                  </a:cubicBezTo>
                  <a:cubicBezTo>
                    <a:pt x="4443" y="7944"/>
                    <a:pt x="2872" y="9812"/>
                    <a:pt x="1311" y="11685"/>
                  </a:cubicBezTo>
                  <a:cubicBezTo>
                    <a:pt x="214" y="13000"/>
                    <a:pt x="-253" y="14396"/>
                    <a:pt x="134" y="15863"/>
                  </a:cubicBezTo>
                  <a:cubicBezTo>
                    <a:pt x="517" y="17310"/>
                    <a:pt x="1577" y="18561"/>
                    <a:pt x="3348" y="19559"/>
                  </a:cubicBezTo>
                  <a:cubicBezTo>
                    <a:pt x="6003" y="21055"/>
                    <a:pt x="9136" y="21600"/>
                    <a:pt x="12675" y="21200"/>
                  </a:cubicBezTo>
                  <a:cubicBezTo>
                    <a:pt x="15039" y="20933"/>
                    <a:pt x="17020" y="20211"/>
                    <a:pt x="18599" y="19102"/>
                  </a:cubicBezTo>
                  <a:cubicBezTo>
                    <a:pt x="20105" y="18045"/>
                    <a:pt x="20987" y="16808"/>
                    <a:pt x="21175" y="15410"/>
                  </a:cubicBezTo>
                  <a:cubicBezTo>
                    <a:pt x="21347" y="14127"/>
                    <a:pt x="20912" y="12902"/>
                    <a:pt x="19963" y="11753"/>
                  </a:cubicBezTo>
                  <a:cubicBezTo>
                    <a:pt x="18972" y="10552"/>
                    <a:pt x="17981" y="9352"/>
                    <a:pt x="16951" y="8164"/>
                  </a:cubicBezTo>
                  <a:cubicBezTo>
                    <a:pt x="15099" y="6028"/>
                    <a:pt x="13203" y="3905"/>
                    <a:pt x="11706" y="1663"/>
                  </a:cubicBezTo>
                  <a:cubicBezTo>
                    <a:pt x="11345" y="1122"/>
                    <a:pt x="10989" y="580"/>
                    <a:pt x="10606" y="0"/>
                  </a:cubicBezTo>
                  <a:close/>
                </a:path>
              </a:pathLst>
            </a:custGeom>
            <a:solidFill>
              <a:schemeClr val="accent1"/>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164" name="Water Drop"/>
            <p:cNvSpPr/>
            <p:nvPr/>
          </p:nvSpPr>
          <p:spPr>
            <a:xfrm>
              <a:off x="1862125" y="1806101"/>
              <a:ext cx="270550" cy="444618"/>
            </a:xfrm>
            <a:custGeom>
              <a:avLst/>
              <a:gdLst/>
              <a:ahLst/>
              <a:cxnLst>
                <a:cxn ang="0">
                  <a:pos x="wd2" y="hd2"/>
                </a:cxn>
                <a:cxn ang="5400000">
                  <a:pos x="wd2" y="hd2"/>
                </a:cxn>
                <a:cxn ang="10800000">
                  <a:pos x="wd2" y="hd2"/>
                </a:cxn>
                <a:cxn ang="16200000">
                  <a:pos x="wd2" y="hd2"/>
                </a:cxn>
              </a:cxnLst>
              <a:rect l="0" t="0" r="r" b="b"/>
              <a:pathLst>
                <a:path w="21212" h="21327" fill="norm" stroke="1" extrusionOk="0">
                  <a:moveTo>
                    <a:pt x="10606" y="0"/>
                  </a:moveTo>
                  <a:cubicBezTo>
                    <a:pt x="10516" y="127"/>
                    <a:pt x="10450" y="217"/>
                    <a:pt x="10391" y="308"/>
                  </a:cubicBezTo>
                  <a:cubicBezTo>
                    <a:pt x="9100" y="2277"/>
                    <a:pt x="7638" y="4199"/>
                    <a:pt x="6033" y="6080"/>
                  </a:cubicBezTo>
                  <a:cubicBezTo>
                    <a:pt x="4443" y="7944"/>
                    <a:pt x="2872" y="9812"/>
                    <a:pt x="1311" y="11685"/>
                  </a:cubicBezTo>
                  <a:cubicBezTo>
                    <a:pt x="214" y="13000"/>
                    <a:pt x="-253" y="14396"/>
                    <a:pt x="134" y="15863"/>
                  </a:cubicBezTo>
                  <a:cubicBezTo>
                    <a:pt x="517" y="17310"/>
                    <a:pt x="1577" y="18561"/>
                    <a:pt x="3348" y="19559"/>
                  </a:cubicBezTo>
                  <a:cubicBezTo>
                    <a:pt x="6003" y="21055"/>
                    <a:pt x="9136" y="21600"/>
                    <a:pt x="12675" y="21200"/>
                  </a:cubicBezTo>
                  <a:cubicBezTo>
                    <a:pt x="15039" y="20933"/>
                    <a:pt x="17020" y="20211"/>
                    <a:pt x="18599" y="19102"/>
                  </a:cubicBezTo>
                  <a:cubicBezTo>
                    <a:pt x="20105" y="18045"/>
                    <a:pt x="20987" y="16808"/>
                    <a:pt x="21175" y="15410"/>
                  </a:cubicBezTo>
                  <a:cubicBezTo>
                    <a:pt x="21347" y="14127"/>
                    <a:pt x="20912" y="12902"/>
                    <a:pt x="19963" y="11753"/>
                  </a:cubicBezTo>
                  <a:cubicBezTo>
                    <a:pt x="18972" y="10552"/>
                    <a:pt x="17981" y="9352"/>
                    <a:pt x="16951" y="8164"/>
                  </a:cubicBezTo>
                  <a:cubicBezTo>
                    <a:pt x="15099" y="6028"/>
                    <a:pt x="13203" y="3905"/>
                    <a:pt x="11706" y="1663"/>
                  </a:cubicBezTo>
                  <a:cubicBezTo>
                    <a:pt x="11345" y="1122"/>
                    <a:pt x="10989" y="580"/>
                    <a:pt x="10606" y="0"/>
                  </a:cubicBezTo>
                  <a:close/>
                </a:path>
              </a:pathLst>
            </a:custGeom>
            <a:solidFill>
              <a:schemeClr val="accent1"/>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What Type Do I Use?"/>
          <p:cNvSpPr txBox="1"/>
          <p:nvPr>
            <p:ph type="title"/>
          </p:nvPr>
        </p:nvSpPr>
        <p:spPr>
          <a:xfrm>
            <a:off x="864949" y="1307112"/>
            <a:ext cx="7676678" cy="2159001"/>
          </a:xfrm>
          <a:prstGeom prst="rect">
            <a:avLst/>
          </a:prstGeom>
        </p:spPr>
        <p:txBody>
          <a:bodyPr/>
          <a:lstStyle>
            <a:lvl1pPr algn="l" defTabSz="484886">
              <a:defRPr sz="6640"/>
            </a:lvl1pPr>
          </a:lstStyle>
          <a:p>
            <a:pPr/>
            <a:r>
              <a:t>What Type Do I Use?</a:t>
            </a:r>
          </a:p>
        </p:txBody>
      </p:sp>
      <p:sp>
        <p:nvSpPr>
          <p:cNvPr id="168" name="There are three main types of lube and a few variations of those 3 you need to be aware of.…"/>
          <p:cNvSpPr txBox="1"/>
          <p:nvPr>
            <p:ph type="body" sz="half" idx="1"/>
          </p:nvPr>
        </p:nvSpPr>
        <p:spPr>
          <a:xfrm>
            <a:off x="735344" y="3933140"/>
            <a:ext cx="7935888" cy="5377863"/>
          </a:xfrm>
          <a:prstGeom prst="rect">
            <a:avLst/>
          </a:prstGeom>
        </p:spPr>
        <p:txBody>
          <a:bodyPr/>
          <a:lstStyle/>
          <a:p>
            <a:pPr marL="0" indent="0" defTabSz="566674">
              <a:spcBef>
                <a:spcPts val="0"/>
              </a:spcBef>
              <a:buSzTx/>
              <a:buNone/>
              <a:defRPr sz="3589"/>
            </a:pPr>
            <a:r>
              <a:t>There are three main types of lube and a few variations of those 3 you need to be aware of. </a:t>
            </a:r>
          </a:p>
          <a:p>
            <a:pPr marL="0" indent="0" defTabSz="566674">
              <a:spcBef>
                <a:spcPts val="0"/>
              </a:spcBef>
              <a:buSzTx/>
              <a:buNone/>
              <a:defRPr sz="3589"/>
            </a:pPr>
          </a:p>
          <a:p>
            <a:pPr marL="0" indent="0" defTabSz="566674">
              <a:spcBef>
                <a:spcPts val="0"/>
              </a:spcBef>
              <a:buSzTx/>
              <a:buNone/>
              <a:defRPr sz="3589"/>
            </a:pPr>
            <a:r>
              <a:t>The three main types are water-based, silicon-based and oil-based lube.</a:t>
            </a:r>
          </a:p>
          <a:p>
            <a:pPr marL="0" indent="0" defTabSz="566674">
              <a:spcBef>
                <a:spcPts val="0"/>
              </a:spcBef>
              <a:buSzTx/>
              <a:buNone/>
              <a:defRPr sz="3589"/>
            </a:pPr>
          </a:p>
          <a:p>
            <a:pPr marL="0" indent="0" defTabSz="566674">
              <a:spcBef>
                <a:spcPts val="0"/>
              </a:spcBef>
              <a:buSzTx/>
              <a:buNone/>
              <a:defRPr sz="3589"/>
            </a:pPr>
            <a:r>
              <a:t>There are flavoured and desensitizing lubes.</a:t>
            </a:r>
            <a:endParaRPr sz="1164"/>
          </a:p>
        </p:txBody>
      </p:sp>
      <p:pic>
        <p:nvPicPr>
          <p:cNvPr id="169" name="Screen Shot 2018-10-17 at 9.22.07 AM.png" descr="Screen Shot 2018-10-17 at 9.22.07 AM.png"/>
          <p:cNvPicPr>
            <a:picLocks noChangeAspect="1"/>
          </p:cNvPicPr>
          <p:nvPr/>
        </p:nvPicPr>
        <p:blipFill>
          <a:blip r:embed="rId2">
            <a:extLst/>
          </a:blip>
          <a:stretch>
            <a:fillRect/>
          </a:stretch>
        </p:blipFill>
        <p:spPr>
          <a:xfrm>
            <a:off x="10199614" y="430313"/>
            <a:ext cx="1496364" cy="1641896"/>
          </a:xfrm>
          <a:prstGeom prst="rect">
            <a:avLst/>
          </a:prstGeom>
          <a:ln w="12700">
            <a:miter lim="400000"/>
          </a:ln>
        </p:spPr>
      </p:pic>
      <p:pic>
        <p:nvPicPr>
          <p:cNvPr id="170" name="Screen Shot 2018-10-17 at 9.22.55 AM.png" descr="Screen Shot 2018-10-17 at 9.22.55 AM.png"/>
          <p:cNvPicPr>
            <a:picLocks noChangeAspect="1"/>
          </p:cNvPicPr>
          <p:nvPr/>
        </p:nvPicPr>
        <p:blipFill>
          <a:blip r:embed="rId3">
            <a:extLst/>
          </a:blip>
          <a:srcRect l="3738" t="5431" r="3738" b="19394"/>
          <a:stretch>
            <a:fillRect/>
          </a:stretch>
        </p:blipFill>
        <p:spPr>
          <a:xfrm>
            <a:off x="10289975" y="4796869"/>
            <a:ext cx="1315631" cy="2306865"/>
          </a:xfrm>
          <a:prstGeom prst="rect">
            <a:avLst/>
          </a:prstGeom>
          <a:ln w="12700">
            <a:miter lim="400000"/>
          </a:ln>
        </p:spPr>
      </p:pic>
      <p:pic>
        <p:nvPicPr>
          <p:cNvPr id="171" name="Screen Shot 2018-10-17 at 9.23.03 AM.png" descr="Screen Shot 2018-10-17 at 9.23.03 AM.png"/>
          <p:cNvPicPr>
            <a:picLocks noChangeAspect="1"/>
          </p:cNvPicPr>
          <p:nvPr/>
        </p:nvPicPr>
        <p:blipFill>
          <a:blip r:embed="rId4">
            <a:extLst/>
          </a:blip>
          <a:srcRect l="0" t="15604" r="0" b="15604"/>
          <a:stretch>
            <a:fillRect/>
          </a:stretch>
        </p:blipFill>
        <p:spPr>
          <a:xfrm>
            <a:off x="10051057" y="2577487"/>
            <a:ext cx="1793340" cy="1714208"/>
          </a:xfrm>
          <a:prstGeom prst="rect">
            <a:avLst/>
          </a:prstGeom>
          <a:ln w="12700">
            <a:miter lim="400000"/>
          </a:ln>
        </p:spPr>
      </p:pic>
      <p:pic>
        <p:nvPicPr>
          <p:cNvPr id="172" name="Screen Shot 2018-10-17 at 9.23.09 AM.png" descr="Screen Shot 2018-10-17 at 9.23.09 AM.png"/>
          <p:cNvPicPr>
            <a:picLocks noChangeAspect="1"/>
          </p:cNvPicPr>
          <p:nvPr/>
        </p:nvPicPr>
        <p:blipFill>
          <a:blip r:embed="rId5">
            <a:extLst/>
          </a:blip>
          <a:stretch>
            <a:fillRect/>
          </a:stretch>
        </p:blipFill>
        <p:spPr>
          <a:xfrm>
            <a:off x="9940424" y="7609182"/>
            <a:ext cx="2014745" cy="1714104"/>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Water-Based"/>
          <p:cNvSpPr txBox="1"/>
          <p:nvPr/>
        </p:nvSpPr>
        <p:spPr>
          <a:xfrm>
            <a:off x="783488" y="5848074"/>
            <a:ext cx="11437824" cy="23454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14900">
                <a:latin typeface="+mn-lt"/>
                <a:ea typeface="+mn-ea"/>
                <a:cs typeface="+mn-cs"/>
                <a:sym typeface="Helvetica Neue Medium"/>
              </a:defRPr>
            </a:lvl1pPr>
          </a:lstStyle>
          <a:p>
            <a:pPr/>
            <a:r>
              <a:t>Water-Based</a:t>
            </a:r>
          </a:p>
        </p:txBody>
      </p:sp>
      <p:pic>
        <p:nvPicPr>
          <p:cNvPr id="175" name="Screen Shot 2018-10-17 at 9.22.07 AM.png" descr="Screen Shot 2018-10-17 at 9.22.07 AM.png"/>
          <p:cNvPicPr>
            <a:picLocks noChangeAspect="1"/>
          </p:cNvPicPr>
          <p:nvPr/>
        </p:nvPicPr>
        <p:blipFill>
          <a:blip r:embed="rId2">
            <a:extLst/>
          </a:blip>
          <a:stretch>
            <a:fillRect/>
          </a:stretch>
        </p:blipFill>
        <p:spPr>
          <a:xfrm>
            <a:off x="3956050" y="175887"/>
            <a:ext cx="5092700" cy="5588001"/>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Pros and Cons"/>
          <p:cNvSpPr txBox="1"/>
          <p:nvPr>
            <p:ph type="title"/>
          </p:nvPr>
        </p:nvSpPr>
        <p:spPr>
          <a:xfrm>
            <a:off x="1466195" y="2347335"/>
            <a:ext cx="10072410" cy="2159001"/>
          </a:xfrm>
          <a:prstGeom prst="rect">
            <a:avLst/>
          </a:prstGeom>
        </p:spPr>
        <p:txBody>
          <a:bodyPr/>
          <a:lstStyle/>
          <a:p>
            <a:pPr/>
            <a:r>
              <a:t>Pros and Cons</a:t>
            </a:r>
          </a:p>
        </p:txBody>
      </p:sp>
      <p:sp>
        <p:nvSpPr>
          <p:cNvPr id="178" name="Compatible with most* sex toys…"/>
          <p:cNvSpPr txBox="1"/>
          <p:nvPr>
            <p:ph type="body" sz="quarter" idx="1"/>
          </p:nvPr>
        </p:nvSpPr>
        <p:spPr>
          <a:xfrm>
            <a:off x="565346" y="5671549"/>
            <a:ext cx="5562652" cy="3789339"/>
          </a:xfrm>
          <a:prstGeom prst="rect">
            <a:avLst/>
          </a:prstGeom>
        </p:spPr>
        <p:txBody>
          <a:bodyPr/>
          <a:lstStyle/>
          <a:p>
            <a:pPr marL="761238" indent="-761238" defTabSz="578358">
              <a:spcBef>
                <a:spcPts val="0"/>
              </a:spcBef>
              <a:buSzPct val="80000"/>
              <a:buBlip>
                <a:blip r:embed="rId2"/>
              </a:buBlip>
              <a:defRPr sz="3663"/>
            </a:pPr>
            <a:r>
              <a:t>Compatible with most* sex toys</a:t>
            </a:r>
          </a:p>
          <a:p>
            <a:pPr marL="761238" indent="-761238" defTabSz="578358">
              <a:spcBef>
                <a:spcPts val="0"/>
              </a:spcBef>
              <a:buSzPct val="80000"/>
              <a:buBlip>
                <a:blip r:embed="rId2"/>
              </a:buBlip>
              <a:defRPr sz="3663"/>
            </a:pPr>
            <a:r>
              <a:t>Compatible with condoms</a:t>
            </a:r>
          </a:p>
          <a:p>
            <a:pPr marL="761238" indent="-761238" defTabSz="578358">
              <a:spcBef>
                <a:spcPts val="0"/>
              </a:spcBef>
              <a:buSzPct val="80000"/>
              <a:buBlip>
                <a:blip r:embed="rId2"/>
              </a:buBlip>
              <a:defRPr sz="3663"/>
            </a:pPr>
            <a:r>
              <a:t>Generally non-staining</a:t>
            </a:r>
          </a:p>
          <a:p>
            <a:pPr marL="761238" indent="-761238" defTabSz="578358">
              <a:spcBef>
                <a:spcPts val="0"/>
              </a:spcBef>
              <a:buSzPct val="80000"/>
              <a:buBlip>
                <a:blip r:embed="rId2"/>
              </a:buBlip>
              <a:defRPr sz="3663"/>
            </a:pPr>
            <a:r>
              <a:t>Easy to wash off</a:t>
            </a:r>
          </a:p>
        </p:txBody>
      </p:sp>
      <p:pic>
        <p:nvPicPr>
          <p:cNvPr id="179" name="Screen Shot 2018-10-17 at 9.22.07 AM.png" descr="Screen Shot 2018-10-17 at 9.22.07 AM.png"/>
          <p:cNvPicPr>
            <a:picLocks noChangeAspect="1"/>
          </p:cNvPicPr>
          <p:nvPr/>
        </p:nvPicPr>
        <p:blipFill>
          <a:blip r:embed="rId3">
            <a:extLst/>
          </a:blip>
          <a:stretch>
            <a:fillRect/>
          </a:stretch>
        </p:blipFill>
        <p:spPr>
          <a:xfrm>
            <a:off x="5281240" y="-6426"/>
            <a:ext cx="2442320" cy="2679852"/>
          </a:xfrm>
          <a:prstGeom prst="rect">
            <a:avLst/>
          </a:prstGeom>
          <a:ln w="12700">
            <a:miter lim="400000"/>
          </a:ln>
        </p:spPr>
      </p:pic>
      <p:sp>
        <p:nvSpPr>
          <p:cNvPr id="180" name="Get absorbed quickly…"/>
          <p:cNvSpPr txBox="1"/>
          <p:nvPr/>
        </p:nvSpPr>
        <p:spPr>
          <a:xfrm>
            <a:off x="7003664" y="5621047"/>
            <a:ext cx="5435789" cy="38903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marL="768927" indent="-768927" algn="l">
              <a:buSzPct val="80000"/>
              <a:buBlip>
                <a:blip r:embed="rId2"/>
              </a:buBlip>
              <a:defRPr b="0" sz="3700"/>
            </a:pPr>
            <a:r>
              <a:t>Get absorbed quickly</a:t>
            </a:r>
          </a:p>
          <a:p>
            <a:pPr marL="768927" indent="-768927" algn="l">
              <a:buSzPct val="80000"/>
              <a:buBlip>
                <a:blip r:embed="rId2"/>
              </a:buBlip>
              <a:defRPr b="0" sz="3700"/>
            </a:pPr>
            <a:r>
              <a:t>Need to reapply more frequently</a:t>
            </a:r>
          </a:p>
          <a:p>
            <a:pPr marL="768927" indent="-768927" algn="l">
              <a:buSzPct val="80000"/>
              <a:buBlip>
                <a:blip r:embed="rId2"/>
              </a:buBlip>
              <a:defRPr b="0" sz="3700"/>
            </a:pPr>
            <a:r>
              <a:t>Don’t work well in water (if having sex in shower, bathtub, etc.)</a:t>
            </a:r>
          </a:p>
        </p:txBody>
      </p:sp>
      <p:sp>
        <p:nvSpPr>
          <p:cNvPr id="181" name="Approved"/>
          <p:cNvSpPr/>
          <p:nvPr/>
        </p:nvSpPr>
        <p:spPr>
          <a:xfrm>
            <a:off x="2170509" y="4241800"/>
            <a:ext cx="1270001" cy="1270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chemeClr val="accent1"/>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82" name="Railroad Crossing"/>
          <p:cNvSpPr/>
          <p:nvPr/>
        </p:nvSpPr>
        <p:spPr>
          <a:xfrm>
            <a:off x="9086559" y="4241800"/>
            <a:ext cx="1270001"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99" y="0"/>
                </a:moveTo>
                <a:cubicBezTo>
                  <a:pt x="4844" y="0"/>
                  <a:pt x="0" y="4844"/>
                  <a:pt x="0" y="10799"/>
                </a:cubicBezTo>
                <a:cubicBezTo>
                  <a:pt x="0" y="16754"/>
                  <a:pt x="4844" y="21600"/>
                  <a:pt x="10799" y="21600"/>
                </a:cubicBezTo>
                <a:cubicBezTo>
                  <a:pt x="16754" y="21600"/>
                  <a:pt x="21600" y="16754"/>
                  <a:pt x="21600" y="10799"/>
                </a:cubicBezTo>
                <a:cubicBezTo>
                  <a:pt x="21600" y="4844"/>
                  <a:pt x="16754" y="0"/>
                  <a:pt x="10799" y="0"/>
                </a:cubicBezTo>
                <a:close/>
                <a:moveTo>
                  <a:pt x="10799" y="792"/>
                </a:moveTo>
                <a:cubicBezTo>
                  <a:pt x="13009" y="792"/>
                  <a:pt x="15054" y="1511"/>
                  <a:pt x="16712" y="2729"/>
                </a:cubicBezTo>
                <a:lnTo>
                  <a:pt x="10799" y="8641"/>
                </a:lnTo>
                <a:lnTo>
                  <a:pt x="4888" y="2729"/>
                </a:lnTo>
                <a:cubicBezTo>
                  <a:pt x="6546" y="1511"/>
                  <a:pt x="8589" y="792"/>
                  <a:pt x="10799" y="792"/>
                </a:cubicBezTo>
                <a:close/>
                <a:moveTo>
                  <a:pt x="2729" y="4888"/>
                </a:moveTo>
                <a:lnTo>
                  <a:pt x="8641" y="10799"/>
                </a:lnTo>
                <a:lnTo>
                  <a:pt x="2729" y="16712"/>
                </a:lnTo>
                <a:cubicBezTo>
                  <a:pt x="1511" y="15054"/>
                  <a:pt x="792" y="13009"/>
                  <a:pt x="792" y="10799"/>
                </a:cubicBezTo>
                <a:cubicBezTo>
                  <a:pt x="792" y="8589"/>
                  <a:pt x="1511" y="6546"/>
                  <a:pt x="2729" y="4888"/>
                </a:cubicBezTo>
                <a:close/>
                <a:moveTo>
                  <a:pt x="18871" y="4888"/>
                </a:moveTo>
                <a:cubicBezTo>
                  <a:pt x="20089" y="6546"/>
                  <a:pt x="20808" y="8589"/>
                  <a:pt x="20808" y="10799"/>
                </a:cubicBezTo>
                <a:cubicBezTo>
                  <a:pt x="20808" y="13009"/>
                  <a:pt x="20089" y="15054"/>
                  <a:pt x="18871" y="16712"/>
                </a:cubicBezTo>
                <a:lnTo>
                  <a:pt x="12959" y="10799"/>
                </a:lnTo>
                <a:lnTo>
                  <a:pt x="18871" y="4888"/>
                </a:lnTo>
                <a:close/>
                <a:moveTo>
                  <a:pt x="10799" y="12959"/>
                </a:moveTo>
                <a:lnTo>
                  <a:pt x="16712" y="18871"/>
                </a:lnTo>
                <a:cubicBezTo>
                  <a:pt x="15054" y="20089"/>
                  <a:pt x="13009" y="20808"/>
                  <a:pt x="10799" y="20808"/>
                </a:cubicBezTo>
                <a:cubicBezTo>
                  <a:pt x="8589" y="20808"/>
                  <a:pt x="6546" y="20089"/>
                  <a:pt x="4888" y="18871"/>
                </a:cubicBezTo>
                <a:lnTo>
                  <a:pt x="10799" y="12959"/>
                </a:lnTo>
                <a:close/>
              </a:path>
            </a:pathLst>
          </a:custGeom>
          <a:solidFill>
            <a:schemeClr val="accent1"/>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Silicone-Based"/>
          <p:cNvSpPr txBox="1"/>
          <p:nvPr/>
        </p:nvSpPr>
        <p:spPr>
          <a:xfrm>
            <a:off x="235584" y="5909917"/>
            <a:ext cx="12533631" cy="222172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14000">
                <a:latin typeface="+mn-lt"/>
                <a:ea typeface="+mn-ea"/>
                <a:cs typeface="+mn-cs"/>
                <a:sym typeface="Helvetica Neue Medium"/>
              </a:defRPr>
            </a:lvl1pPr>
          </a:lstStyle>
          <a:p>
            <a:pPr/>
            <a:r>
              <a:t>Silicone-Based</a:t>
            </a:r>
          </a:p>
        </p:txBody>
      </p:sp>
      <p:pic>
        <p:nvPicPr>
          <p:cNvPr id="185" name="Screen Shot 2018-10-17 at 9.23.03 AM.png" descr="Screen Shot 2018-10-17 at 9.23.03 AM.png"/>
          <p:cNvPicPr>
            <a:picLocks noChangeAspect="1"/>
          </p:cNvPicPr>
          <p:nvPr/>
        </p:nvPicPr>
        <p:blipFill>
          <a:blip r:embed="rId2">
            <a:extLst/>
          </a:blip>
          <a:stretch>
            <a:fillRect/>
          </a:stretch>
        </p:blipFill>
        <p:spPr>
          <a:xfrm>
            <a:off x="3829050" y="-520723"/>
            <a:ext cx="5346700" cy="7429501"/>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Pros and Cons"/>
          <p:cNvSpPr txBox="1"/>
          <p:nvPr>
            <p:ph type="title"/>
          </p:nvPr>
        </p:nvSpPr>
        <p:spPr>
          <a:xfrm>
            <a:off x="1466195" y="2108276"/>
            <a:ext cx="10072410" cy="2159001"/>
          </a:xfrm>
          <a:prstGeom prst="rect">
            <a:avLst/>
          </a:prstGeom>
        </p:spPr>
        <p:txBody>
          <a:bodyPr/>
          <a:lstStyle/>
          <a:p>
            <a:pPr/>
            <a:r>
              <a:t>Pros and Cons</a:t>
            </a:r>
          </a:p>
        </p:txBody>
      </p:sp>
      <p:sp>
        <p:nvSpPr>
          <p:cNvPr id="188" name="Compatible with latex condoms…"/>
          <p:cNvSpPr txBox="1"/>
          <p:nvPr>
            <p:ph type="body" sz="half" idx="1"/>
          </p:nvPr>
        </p:nvSpPr>
        <p:spPr>
          <a:xfrm>
            <a:off x="313354" y="5424739"/>
            <a:ext cx="6353507" cy="4036149"/>
          </a:xfrm>
          <a:prstGeom prst="rect">
            <a:avLst/>
          </a:prstGeom>
        </p:spPr>
        <p:txBody>
          <a:bodyPr/>
          <a:lstStyle/>
          <a:p>
            <a:pPr marL="661277" indent="-661277" defTabSz="502412">
              <a:spcBef>
                <a:spcPts val="0"/>
              </a:spcBef>
              <a:buSzPct val="80000"/>
              <a:buBlip>
                <a:blip r:embed="rId2"/>
              </a:buBlip>
              <a:defRPr sz="3182"/>
            </a:pPr>
            <a:r>
              <a:t>Compatible with latex condoms</a:t>
            </a:r>
          </a:p>
          <a:p>
            <a:pPr marL="661277" indent="-661277" defTabSz="502412">
              <a:spcBef>
                <a:spcPts val="0"/>
              </a:spcBef>
              <a:buSzPct val="80000"/>
              <a:buBlip>
                <a:blip r:embed="rId2"/>
              </a:buBlip>
              <a:defRPr sz="3182"/>
            </a:pPr>
            <a:r>
              <a:t>Ultra Slippery</a:t>
            </a:r>
          </a:p>
          <a:p>
            <a:pPr marL="661277" indent="-661277" defTabSz="502412">
              <a:spcBef>
                <a:spcPts val="0"/>
              </a:spcBef>
              <a:buSzPct val="80000"/>
              <a:buBlip>
                <a:blip r:embed="rId2"/>
              </a:buBlip>
              <a:defRPr sz="3182"/>
            </a:pPr>
            <a:r>
              <a:t>Doesn’t get absorbed quickly, meaning less reapplication</a:t>
            </a:r>
          </a:p>
          <a:p>
            <a:pPr marL="661277" indent="-661277" defTabSz="502412">
              <a:spcBef>
                <a:spcPts val="0"/>
              </a:spcBef>
              <a:buSzPct val="80000"/>
              <a:buBlip>
                <a:blip r:embed="rId2"/>
              </a:buBlip>
              <a:defRPr sz="3182"/>
            </a:pPr>
            <a:r>
              <a:t>Compatible with use in water (if having sex in shower, bathtub, etc.)</a:t>
            </a:r>
          </a:p>
        </p:txBody>
      </p:sp>
      <p:sp>
        <p:nvSpPr>
          <p:cNvPr id="189" name="Not safe with most* toys (any silicone based toy will degrade with silicone lube)…"/>
          <p:cNvSpPr txBox="1"/>
          <p:nvPr/>
        </p:nvSpPr>
        <p:spPr>
          <a:xfrm>
            <a:off x="7255657" y="5621047"/>
            <a:ext cx="5435789" cy="38903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marL="738170" indent="-738170" algn="l" defTabSz="560831">
              <a:buSzPct val="80000"/>
              <a:buBlip>
                <a:blip r:embed="rId2"/>
              </a:buBlip>
              <a:defRPr b="0" sz="3552"/>
            </a:pPr>
            <a:r>
              <a:t>Not safe with most* toys (any silicone based toy will degrade with silicone lube)</a:t>
            </a:r>
          </a:p>
          <a:p>
            <a:pPr marL="738170" indent="-738170" algn="l" defTabSz="560831">
              <a:buSzPct val="80000"/>
              <a:buBlip>
                <a:blip r:embed="rId2"/>
              </a:buBlip>
              <a:defRPr b="0" sz="3552"/>
            </a:pPr>
            <a:r>
              <a:t>Can cause irritation for some people</a:t>
            </a:r>
            <a:endParaRPr sz="1152"/>
          </a:p>
        </p:txBody>
      </p:sp>
      <p:sp>
        <p:nvSpPr>
          <p:cNvPr id="190" name="Approved"/>
          <p:cNvSpPr/>
          <p:nvPr/>
        </p:nvSpPr>
        <p:spPr>
          <a:xfrm>
            <a:off x="2422501" y="4026647"/>
            <a:ext cx="1270001"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chemeClr val="accent1">
              <a:hueOff val="114395"/>
              <a:lumOff val="-24975"/>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191" name="Railroad Crossing"/>
          <p:cNvSpPr/>
          <p:nvPr/>
        </p:nvSpPr>
        <p:spPr>
          <a:xfrm>
            <a:off x="9338551" y="4026646"/>
            <a:ext cx="1270001"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99" y="0"/>
                </a:moveTo>
                <a:cubicBezTo>
                  <a:pt x="4844" y="0"/>
                  <a:pt x="0" y="4844"/>
                  <a:pt x="0" y="10799"/>
                </a:cubicBezTo>
                <a:cubicBezTo>
                  <a:pt x="0" y="16754"/>
                  <a:pt x="4844" y="21600"/>
                  <a:pt x="10799" y="21600"/>
                </a:cubicBezTo>
                <a:cubicBezTo>
                  <a:pt x="16754" y="21600"/>
                  <a:pt x="21600" y="16754"/>
                  <a:pt x="21600" y="10799"/>
                </a:cubicBezTo>
                <a:cubicBezTo>
                  <a:pt x="21600" y="4844"/>
                  <a:pt x="16754" y="0"/>
                  <a:pt x="10799" y="0"/>
                </a:cubicBezTo>
                <a:close/>
                <a:moveTo>
                  <a:pt x="10799" y="792"/>
                </a:moveTo>
                <a:cubicBezTo>
                  <a:pt x="13009" y="792"/>
                  <a:pt x="15054" y="1511"/>
                  <a:pt x="16712" y="2729"/>
                </a:cubicBezTo>
                <a:lnTo>
                  <a:pt x="10799" y="8641"/>
                </a:lnTo>
                <a:lnTo>
                  <a:pt x="4888" y="2729"/>
                </a:lnTo>
                <a:cubicBezTo>
                  <a:pt x="6546" y="1511"/>
                  <a:pt x="8589" y="792"/>
                  <a:pt x="10799" y="792"/>
                </a:cubicBezTo>
                <a:close/>
                <a:moveTo>
                  <a:pt x="2729" y="4888"/>
                </a:moveTo>
                <a:lnTo>
                  <a:pt x="8641" y="10799"/>
                </a:lnTo>
                <a:lnTo>
                  <a:pt x="2729" y="16712"/>
                </a:lnTo>
                <a:cubicBezTo>
                  <a:pt x="1511" y="15054"/>
                  <a:pt x="792" y="13009"/>
                  <a:pt x="792" y="10799"/>
                </a:cubicBezTo>
                <a:cubicBezTo>
                  <a:pt x="792" y="8589"/>
                  <a:pt x="1511" y="6546"/>
                  <a:pt x="2729" y="4888"/>
                </a:cubicBezTo>
                <a:close/>
                <a:moveTo>
                  <a:pt x="18871" y="4888"/>
                </a:moveTo>
                <a:cubicBezTo>
                  <a:pt x="20089" y="6546"/>
                  <a:pt x="20808" y="8589"/>
                  <a:pt x="20808" y="10799"/>
                </a:cubicBezTo>
                <a:cubicBezTo>
                  <a:pt x="20808" y="13009"/>
                  <a:pt x="20089" y="15054"/>
                  <a:pt x="18871" y="16712"/>
                </a:cubicBezTo>
                <a:lnTo>
                  <a:pt x="12959" y="10799"/>
                </a:lnTo>
                <a:lnTo>
                  <a:pt x="18871" y="4888"/>
                </a:lnTo>
                <a:close/>
                <a:moveTo>
                  <a:pt x="10799" y="12959"/>
                </a:moveTo>
                <a:lnTo>
                  <a:pt x="16712" y="18871"/>
                </a:lnTo>
                <a:cubicBezTo>
                  <a:pt x="15054" y="20089"/>
                  <a:pt x="13009" y="20808"/>
                  <a:pt x="10799" y="20808"/>
                </a:cubicBezTo>
                <a:cubicBezTo>
                  <a:pt x="8589" y="20808"/>
                  <a:pt x="6546" y="20089"/>
                  <a:pt x="4888" y="18871"/>
                </a:cubicBezTo>
                <a:lnTo>
                  <a:pt x="10799" y="12959"/>
                </a:lnTo>
                <a:close/>
              </a:path>
            </a:pathLst>
          </a:custGeom>
          <a:solidFill>
            <a:schemeClr val="accent1">
              <a:hueOff val="114395"/>
              <a:lumOff val="-24975"/>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192" name="Screen Shot 2018-10-17 at 9.23.03 AM.png" descr="Screen Shot 2018-10-17 at 9.23.03 AM.png"/>
          <p:cNvPicPr>
            <a:picLocks noChangeAspect="1"/>
          </p:cNvPicPr>
          <p:nvPr/>
        </p:nvPicPr>
        <p:blipFill>
          <a:blip r:embed="rId3">
            <a:extLst/>
          </a:blip>
          <a:srcRect l="0" t="14205" r="0" b="18276"/>
          <a:stretch>
            <a:fillRect/>
          </a:stretch>
        </p:blipFill>
        <p:spPr>
          <a:xfrm>
            <a:off x="5264943" y="470604"/>
            <a:ext cx="2474822" cy="2321861"/>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Oil-Based"/>
          <p:cNvSpPr txBox="1"/>
          <p:nvPr/>
        </p:nvSpPr>
        <p:spPr>
          <a:xfrm>
            <a:off x="2114721" y="5848074"/>
            <a:ext cx="8775358" cy="23454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14900">
                <a:latin typeface="+mn-lt"/>
                <a:ea typeface="+mn-ea"/>
                <a:cs typeface="+mn-cs"/>
                <a:sym typeface="Helvetica Neue Medium"/>
              </a:defRPr>
            </a:lvl1pPr>
          </a:lstStyle>
          <a:p>
            <a:pPr/>
            <a:r>
              <a:t>Oil-Based</a:t>
            </a:r>
          </a:p>
        </p:txBody>
      </p:sp>
      <p:pic>
        <p:nvPicPr>
          <p:cNvPr id="195" name="Screen Shot 2018-10-17 at 9.22.55 AM.png" descr="Screen Shot 2018-10-17 at 9.22.55 AM.png"/>
          <p:cNvPicPr>
            <a:picLocks noChangeAspect="1"/>
          </p:cNvPicPr>
          <p:nvPr/>
        </p:nvPicPr>
        <p:blipFill>
          <a:blip r:embed="rId2">
            <a:extLst/>
          </a:blip>
          <a:stretch>
            <a:fillRect/>
          </a:stretch>
        </p:blipFill>
        <p:spPr>
          <a:xfrm>
            <a:off x="5138220" y="55222"/>
            <a:ext cx="3454401" cy="7454901"/>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Pros and Cons"/>
          <p:cNvSpPr txBox="1"/>
          <p:nvPr>
            <p:ph type="title"/>
          </p:nvPr>
        </p:nvSpPr>
        <p:spPr>
          <a:xfrm>
            <a:off x="1466195" y="1463686"/>
            <a:ext cx="10072410" cy="2159001"/>
          </a:xfrm>
          <a:prstGeom prst="rect">
            <a:avLst/>
          </a:prstGeom>
        </p:spPr>
        <p:txBody>
          <a:bodyPr/>
          <a:lstStyle/>
          <a:p>
            <a:pPr/>
            <a:r>
              <a:t>Pros and Cons</a:t>
            </a:r>
          </a:p>
        </p:txBody>
      </p:sp>
      <p:sp>
        <p:nvSpPr>
          <p:cNvPr id="198" name="Good for masturbation with a penis…"/>
          <p:cNvSpPr txBox="1"/>
          <p:nvPr>
            <p:ph type="body" sz="quarter" idx="1"/>
          </p:nvPr>
        </p:nvSpPr>
        <p:spPr>
          <a:xfrm>
            <a:off x="594505" y="4667984"/>
            <a:ext cx="5562652" cy="1696175"/>
          </a:xfrm>
          <a:prstGeom prst="rect">
            <a:avLst/>
          </a:prstGeom>
        </p:spPr>
        <p:txBody>
          <a:bodyPr/>
          <a:lstStyle/>
          <a:p>
            <a:pPr marL="699723" indent="-699723" defTabSz="531622">
              <a:spcBef>
                <a:spcPts val="0"/>
              </a:spcBef>
              <a:buSzPct val="80000"/>
              <a:buBlip>
                <a:blip r:embed="rId2"/>
              </a:buBlip>
              <a:defRPr sz="3367"/>
            </a:pPr>
            <a:r>
              <a:t>Good for masturbation with a penis</a:t>
            </a:r>
          </a:p>
          <a:p>
            <a:pPr marL="699723" indent="-699723" defTabSz="531622">
              <a:spcBef>
                <a:spcPts val="0"/>
              </a:spcBef>
              <a:buSzPct val="80000"/>
              <a:buBlip>
                <a:blip r:embed="rId2"/>
              </a:buBlip>
              <a:defRPr sz="3367"/>
            </a:pPr>
            <a:r>
              <a:t>Safe with most* sex toys</a:t>
            </a:r>
          </a:p>
        </p:txBody>
      </p:sp>
      <p:sp>
        <p:nvSpPr>
          <p:cNvPr id="199" name="Do not flush from body well…"/>
          <p:cNvSpPr txBox="1"/>
          <p:nvPr/>
        </p:nvSpPr>
        <p:spPr>
          <a:xfrm>
            <a:off x="7003664" y="4668945"/>
            <a:ext cx="5435789" cy="48424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marL="730480" indent="-730480" algn="l" defTabSz="554990">
              <a:buSzPct val="80000"/>
              <a:buBlip>
                <a:blip r:embed="rId2"/>
              </a:buBlip>
              <a:defRPr b="0" sz="3514"/>
            </a:pPr>
            <a:r>
              <a:t>Do not flush from body well</a:t>
            </a:r>
          </a:p>
          <a:p>
            <a:pPr marL="730480" indent="-730480" algn="l" defTabSz="554990">
              <a:buSzPct val="80000"/>
              <a:buBlip>
                <a:blip r:embed="rId2"/>
              </a:buBlip>
              <a:defRPr b="0" sz="3514"/>
            </a:pPr>
            <a:r>
              <a:t>Increases the risk of getting a urinary and/or vaginal infections</a:t>
            </a:r>
          </a:p>
          <a:p>
            <a:pPr marL="730480" indent="-730480" algn="l" defTabSz="554990">
              <a:buSzPct val="80000"/>
              <a:buBlip>
                <a:blip r:embed="rId2"/>
              </a:buBlip>
              <a:defRPr b="0" sz="3514"/>
            </a:pPr>
            <a:r>
              <a:t>Degrades latex condoms (causing tear, rips, breaks)</a:t>
            </a:r>
          </a:p>
          <a:p>
            <a:pPr marL="730480" indent="-730480" algn="l" defTabSz="554990">
              <a:buSzPct val="80000"/>
              <a:buBlip>
                <a:blip r:embed="rId2"/>
              </a:buBlip>
              <a:defRPr b="0" sz="3514"/>
            </a:pPr>
            <a:r>
              <a:t>Can stain sheets</a:t>
            </a:r>
          </a:p>
        </p:txBody>
      </p:sp>
      <p:sp>
        <p:nvSpPr>
          <p:cNvPr id="200" name="Approved"/>
          <p:cNvSpPr/>
          <p:nvPr/>
        </p:nvSpPr>
        <p:spPr>
          <a:xfrm>
            <a:off x="2170509" y="3279561"/>
            <a:ext cx="1270001"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chemeClr val="accent4">
              <a:hueOff val="-461056"/>
              <a:satOff val="4338"/>
              <a:lumOff val="-10225"/>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
        <p:nvSpPr>
          <p:cNvPr id="201" name="Railroad Crossing"/>
          <p:cNvSpPr/>
          <p:nvPr/>
        </p:nvSpPr>
        <p:spPr>
          <a:xfrm>
            <a:off x="9086558" y="3279561"/>
            <a:ext cx="1270001"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99" y="0"/>
                </a:moveTo>
                <a:cubicBezTo>
                  <a:pt x="4844" y="0"/>
                  <a:pt x="0" y="4844"/>
                  <a:pt x="0" y="10799"/>
                </a:cubicBezTo>
                <a:cubicBezTo>
                  <a:pt x="0" y="16754"/>
                  <a:pt x="4844" y="21600"/>
                  <a:pt x="10799" y="21600"/>
                </a:cubicBezTo>
                <a:cubicBezTo>
                  <a:pt x="16754" y="21600"/>
                  <a:pt x="21600" y="16754"/>
                  <a:pt x="21600" y="10799"/>
                </a:cubicBezTo>
                <a:cubicBezTo>
                  <a:pt x="21600" y="4844"/>
                  <a:pt x="16754" y="0"/>
                  <a:pt x="10799" y="0"/>
                </a:cubicBezTo>
                <a:close/>
                <a:moveTo>
                  <a:pt x="10799" y="792"/>
                </a:moveTo>
                <a:cubicBezTo>
                  <a:pt x="13009" y="792"/>
                  <a:pt x="15054" y="1511"/>
                  <a:pt x="16712" y="2729"/>
                </a:cubicBezTo>
                <a:lnTo>
                  <a:pt x="10799" y="8641"/>
                </a:lnTo>
                <a:lnTo>
                  <a:pt x="4888" y="2729"/>
                </a:lnTo>
                <a:cubicBezTo>
                  <a:pt x="6546" y="1511"/>
                  <a:pt x="8589" y="792"/>
                  <a:pt x="10799" y="792"/>
                </a:cubicBezTo>
                <a:close/>
                <a:moveTo>
                  <a:pt x="2729" y="4888"/>
                </a:moveTo>
                <a:lnTo>
                  <a:pt x="8641" y="10799"/>
                </a:lnTo>
                <a:lnTo>
                  <a:pt x="2729" y="16712"/>
                </a:lnTo>
                <a:cubicBezTo>
                  <a:pt x="1511" y="15054"/>
                  <a:pt x="792" y="13009"/>
                  <a:pt x="792" y="10799"/>
                </a:cubicBezTo>
                <a:cubicBezTo>
                  <a:pt x="792" y="8589"/>
                  <a:pt x="1511" y="6546"/>
                  <a:pt x="2729" y="4888"/>
                </a:cubicBezTo>
                <a:close/>
                <a:moveTo>
                  <a:pt x="18871" y="4888"/>
                </a:moveTo>
                <a:cubicBezTo>
                  <a:pt x="20089" y="6546"/>
                  <a:pt x="20808" y="8589"/>
                  <a:pt x="20808" y="10799"/>
                </a:cubicBezTo>
                <a:cubicBezTo>
                  <a:pt x="20808" y="13009"/>
                  <a:pt x="20089" y="15054"/>
                  <a:pt x="18871" y="16712"/>
                </a:cubicBezTo>
                <a:lnTo>
                  <a:pt x="12959" y="10799"/>
                </a:lnTo>
                <a:lnTo>
                  <a:pt x="18871" y="4888"/>
                </a:lnTo>
                <a:close/>
                <a:moveTo>
                  <a:pt x="10799" y="12959"/>
                </a:moveTo>
                <a:lnTo>
                  <a:pt x="16712" y="18871"/>
                </a:lnTo>
                <a:cubicBezTo>
                  <a:pt x="15054" y="20089"/>
                  <a:pt x="13009" y="20808"/>
                  <a:pt x="10799" y="20808"/>
                </a:cubicBezTo>
                <a:cubicBezTo>
                  <a:pt x="8589" y="20808"/>
                  <a:pt x="6546" y="20089"/>
                  <a:pt x="4888" y="18871"/>
                </a:cubicBezTo>
                <a:lnTo>
                  <a:pt x="10799" y="12959"/>
                </a:lnTo>
                <a:close/>
              </a:path>
            </a:pathLst>
          </a:custGeom>
          <a:solidFill>
            <a:schemeClr val="accent4">
              <a:hueOff val="-461056"/>
              <a:satOff val="4338"/>
              <a:lumOff val="-10225"/>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pic>
        <p:nvPicPr>
          <p:cNvPr id="202" name="Screen Shot 2018-10-17 at 9.22.55 AM.png" descr="Screen Shot 2018-10-17 at 9.22.55 AM.png"/>
          <p:cNvPicPr>
            <a:picLocks noChangeAspect="1"/>
          </p:cNvPicPr>
          <p:nvPr/>
        </p:nvPicPr>
        <p:blipFill>
          <a:blip r:embed="rId3">
            <a:extLst/>
          </a:blip>
          <a:srcRect l="0" t="8153" r="0" b="17371"/>
          <a:stretch>
            <a:fillRect/>
          </a:stretch>
        </p:blipFill>
        <p:spPr>
          <a:xfrm>
            <a:off x="6107676" y="195688"/>
            <a:ext cx="1178897" cy="1894779"/>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Flavoured"/>
          <p:cNvSpPr txBox="1"/>
          <p:nvPr/>
        </p:nvSpPr>
        <p:spPr>
          <a:xfrm>
            <a:off x="2114721" y="5848074"/>
            <a:ext cx="8775358" cy="23454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14900">
                <a:latin typeface="+mn-lt"/>
                <a:ea typeface="+mn-ea"/>
                <a:cs typeface="+mn-cs"/>
                <a:sym typeface="Helvetica Neue Medium"/>
              </a:defRPr>
            </a:lvl1pPr>
          </a:lstStyle>
          <a:p>
            <a:pPr/>
            <a:r>
              <a:t>Flavoured</a:t>
            </a:r>
          </a:p>
        </p:txBody>
      </p:sp>
      <p:pic>
        <p:nvPicPr>
          <p:cNvPr id="205" name="Screen Shot 2018-10-17 at 9.23.09 AM.png" descr="Screen Shot 2018-10-17 at 9.23.09 AM.png"/>
          <p:cNvPicPr>
            <a:picLocks noChangeAspect="1"/>
          </p:cNvPicPr>
          <p:nvPr/>
        </p:nvPicPr>
        <p:blipFill>
          <a:blip r:embed="rId2">
            <a:extLst/>
          </a:blip>
          <a:stretch>
            <a:fillRect/>
          </a:stretch>
        </p:blipFill>
        <p:spPr>
          <a:xfrm>
            <a:off x="3651250" y="1050239"/>
            <a:ext cx="5702300" cy="4851401"/>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An Important Point"/>
          <p:cNvSpPr txBox="1"/>
          <p:nvPr>
            <p:ph type="title"/>
          </p:nvPr>
        </p:nvSpPr>
        <p:spPr>
          <a:xfrm>
            <a:off x="1466195" y="2609764"/>
            <a:ext cx="10072410" cy="2159001"/>
          </a:xfrm>
          <a:prstGeom prst="rect">
            <a:avLst/>
          </a:prstGeom>
        </p:spPr>
        <p:txBody>
          <a:bodyPr/>
          <a:lstStyle/>
          <a:p>
            <a:pPr/>
            <a:r>
              <a:t>An Important Point</a:t>
            </a:r>
          </a:p>
        </p:txBody>
      </p:sp>
      <p:sp>
        <p:nvSpPr>
          <p:cNvPr id="208" name="Some people avoid lubes containing glycerine, thinking it contributes to yeast infections, but there’s no clear science to support this."/>
          <p:cNvSpPr txBox="1"/>
          <p:nvPr>
            <p:ph type="body" sz="half" idx="1"/>
          </p:nvPr>
        </p:nvSpPr>
        <p:spPr>
          <a:xfrm>
            <a:off x="1322197" y="4472294"/>
            <a:ext cx="10360406" cy="3789339"/>
          </a:xfrm>
          <a:prstGeom prst="rect">
            <a:avLst/>
          </a:prstGeom>
        </p:spPr>
        <p:txBody>
          <a:bodyPr/>
          <a:lstStyle>
            <a:lvl1pPr marL="0" indent="0" algn="ctr">
              <a:spcBef>
                <a:spcPts val="0"/>
              </a:spcBef>
              <a:buSzTx/>
              <a:buNone/>
              <a:defRPr sz="3700"/>
            </a:lvl1pPr>
          </a:lstStyle>
          <a:p>
            <a:pPr/>
            <a:r>
              <a:t>Some people avoid lubes containing glycerine, thinking it contributes to yeast infections, but there’s no clear science to support this.</a:t>
            </a:r>
          </a:p>
        </p:txBody>
      </p:sp>
      <p:pic>
        <p:nvPicPr>
          <p:cNvPr id="209" name="Screen Shot 2018-10-17 at 9.23.09 AM.png" descr="Screen Shot 2018-10-17 at 9.23.09 AM.png"/>
          <p:cNvPicPr>
            <a:picLocks noChangeAspect="1"/>
          </p:cNvPicPr>
          <p:nvPr/>
        </p:nvPicPr>
        <p:blipFill>
          <a:blip r:embed="rId2">
            <a:extLst/>
          </a:blip>
          <a:stretch>
            <a:fillRect/>
          </a:stretch>
        </p:blipFill>
        <p:spPr>
          <a:xfrm>
            <a:off x="5144922" y="948533"/>
            <a:ext cx="2714956" cy="2309829"/>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Desensitizing"/>
          <p:cNvSpPr txBox="1"/>
          <p:nvPr/>
        </p:nvSpPr>
        <p:spPr>
          <a:xfrm>
            <a:off x="608450" y="5848074"/>
            <a:ext cx="11787900" cy="23454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14900">
                <a:latin typeface="+mn-lt"/>
                <a:ea typeface="+mn-ea"/>
                <a:cs typeface="+mn-cs"/>
                <a:sym typeface="Helvetica Neue Medium"/>
              </a:defRPr>
            </a:lvl1pPr>
          </a:lstStyle>
          <a:p>
            <a:pPr/>
            <a:r>
              <a:t>Desensitizing</a:t>
            </a:r>
          </a:p>
        </p:txBody>
      </p:sp>
      <p:grpSp>
        <p:nvGrpSpPr>
          <p:cNvPr id="216" name="Group"/>
          <p:cNvGrpSpPr/>
          <p:nvPr/>
        </p:nvGrpSpPr>
        <p:grpSpPr>
          <a:xfrm>
            <a:off x="2730800" y="1011798"/>
            <a:ext cx="5065742" cy="4827812"/>
            <a:chOff x="0" y="0"/>
            <a:chExt cx="5065740" cy="4827811"/>
          </a:xfrm>
        </p:grpSpPr>
        <p:sp>
          <p:nvSpPr>
            <p:cNvPr id="212" name="Bottle"/>
            <p:cNvSpPr/>
            <p:nvPr/>
          </p:nvSpPr>
          <p:spPr>
            <a:xfrm rot="6727536">
              <a:off x="1578133" y="-715222"/>
              <a:ext cx="1368057" cy="4327755"/>
            </a:xfrm>
            <a:custGeom>
              <a:avLst/>
              <a:gdLst/>
              <a:ahLst/>
              <a:cxnLst>
                <a:cxn ang="0">
                  <a:pos x="wd2" y="hd2"/>
                </a:cxn>
                <a:cxn ang="5400000">
                  <a:pos x="wd2" y="hd2"/>
                </a:cxn>
                <a:cxn ang="10800000">
                  <a:pos x="wd2" y="hd2"/>
                </a:cxn>
                <a:cxn ang="16200000">
                  <a:pos x="wd2" y="hd2"/>
                </a:cxn>
              </a:cxnLst>
              <a:rect l="0" t="0" r="r" b="b"/>
              <a:pathLst>
                <a:path w="21538" h="21600" fill="norm" stroke="1" extrusionOk="0">
                  <a:moveTo>
                    <a:pt x="8022" y="0"/>
                  </a:moveTo>
                  <a:cubicBezTo>
                    <a:pt x="5433" y="0"/>
                    <a:pt x="5163" y="242"/>
                    <a:pt x="5163" y="415"/>
                  </a:cubicBezTo>
                  <a:lnTo>
                    <a:pt x="5163" y="1350"/>
                  </a:lnTo>
                  <a:cubicBezTo>
                    <a:pt x="5163" y="1415"/>
                    <a:pt x="5333" y="1463"/>
                    <a:pt x="5520" y="1463"/>
                  </a:cubicBezTo>
                  <a:lnTo>
                    <a:pt x="6063" y="1463"/>
                  </a:lnTo>
                  <a:cubicBezTo>
                    <a:pt x="6046" y="1522"/>
                    <a:pt x="6016" y="1594"/>
                    <a:pt x="5999" y="1664"/>
                  </a:cubicBezTo>
                  <a:cubicBezTo>
                    <a:pt x="5982" y="1707"/>
                    <a:pt x="5896" y="1744"/>
                    <a:pt x="5760" y="1755"/>
                  </a:cubicBezTo>
                  <a:cubicBezTo>
                    <a:pt x="5317" y="1798"/>
                    <a:pt x="5025" y="1879"/>
                    <a:pt x="5025" y="1971"/>
                  </a:cubicBezTo>
                  <a:cubicBezTo>
                    <a:pt x="5025" y="2047"/>
                    <a:pt x="5228" y="2117"/>
                    <a:pt x="5552" y="2160"/>
                  </a:cubicBezTo>
                  <a:cubicBezTo>
                    <a:pt x="5688" y="2182"/>
                    <a:pt x="5777" y="2224"/>
                    <a:pt x="5760" y="2273"/>
                  </a:cubicBezTo>
                  <a:cubicBezTo>
                    <a:pt x="5470" y="3072"/>
                    <a:pt x="5076" y="4148"/>
                    <a:pt x="4769" y="5066"/>
                  </a:cubicBezTo>
                  <a:cubicBezTo>
                    <a:pt x="4429" y="6124"/>
                    <a:pt x="2695" y="8311"/>
                    <a:pt x="1400" y="9823"/>
                  </a:cubicBezTo>
                  <a:cubicBezTo>
                    <a:pt x="463" y="10925"/>
                    <a:pt x="0" y="12059"/>
                    <a:pt x="0" y="13198"/>
                  </a:cubicBezTo>
                  <a:lnTo>
                    <a:pt x="0" y="20142"/>
                  </a:lnTo>
                  <a:cubicBezTo>
                    <a:pt x="0" y="20396"/>
                    <a:pt x="138" y="20623"/>
                    <a:pt x="309" y="20817"/>
                  </a:cubicBezTo>
                  <a:cubicBezTo>
                    <a:pt x="752" y="21287"/>
                    <a:pt x="2112" y="21600"/>
                    <a:pt x="3662" y="21600"/>
                  </a:cubicBezTo>
                  <a:lnTo>
                    <a:pt x="17870" y="21600"/>
                  </a:lnTo>
                  <a:cubicBezTo>
                    <a:pt x="19403" y="21600"/>
                    <a:pt x="20780" y="21281"/>
                    <a:pt x="21223" y="20817"/>
                  </a:cubicBezTo>
                  <a:cubicBezTo>
                    <a:pt x="21411" y="20623"/>
                    <a:pt x="21532" y="20396"/>
                    <a:pt x="21532" y="20142"/>
                  </a:cubicBezTo>
                  <a:lnTo>
                    <a:pt x="21532" y="13198"/>
                  </a:lnTo>
                  <a:cubicBezTo>
                    <a:pt x="21600" y="12053"/>
                    <a:pt x="21138" y="10919"/>
                    <a:pt x="20201" y="9823"/>
                  </a:cubicBezTo>
                  <a:cubicBezTo>
                    <a:pt x="18924" y="8311"/>
                    <a:pt x="17189" y="6124"/>
                    <a:pt x="16832" y="5066"/>
                  </a:cubicBezTo>
                  <a:cubicBezTo>
                    <a:pt x="16542" y="4148"/>
                    <a:pt x="16148" y="3072"/>
                    <a:pt x="15841" y="2273"/>
                  </a:cubicBezTo>
                  <a:cubicBezTo>
                    <a:pt x="15824" y="2224"/>
                    <a:pt x="15913" y="2182"/>
                    <a:pt x="16049" y="2160"/>
                  </a:cubicBezTo>
                  <a:cubicBezTo>
                    <a:pt x="16373" y="2117"/>
                    <a:pt x="16576" y="2047"/>
                    <a:pt x="16576" y="1971"/>
                  </a:cubicBezTo>
                  <a:cubicBezTo>
                    <a:pt x="16576" y="1879"/>
                    <a:pt x="16284" y="1798"/>
                    <a:pt x="15841" y="1755"/>
                  </a:cubicBezTo>
                  <a:cubicBezTo>
                    <a:pt x="15705" y="1744"/>
                    <a:pt x="15619" y="1707"/>
                    <a:pt x="15602" y="1664"/>
                  </a:cubicBezTo>
                  <a:cubicBezTo>
                    <a:pt x="15568" y="1594"/>
                    <a:pt x="15555" y="1522"/>
                    <a:pt x="15538" y="1463"/>
                  </a:cubicBezTo>
                  <a:lnTo>
                    <a:pt x="16081" y="1463"/>
                  </a:lnTo>
                  <a:cubicBezTo>
                    <a:pt x="16285" y="1463"/>
                    <a:pt x="16438" y="1409"/>
                    <a:pt x="16438" y="1350"/>
                  </a:cubicBezTo>
                  <a:lnTo>
                    <a:pt x="16438" y="415"/>
                  </a:lnTo>
                  <a:cubicBezTo>
                    <a:pt x="16438" y="248"/>
                    <a:pt x="16168" y="0"/>
                    <a:pt x="13579" y="0"/>
                  </a:cubicBezTo>
                  <a:lnTo>
                    <a:pt x="8022" y="0"/>
                  </a:lnTo>
                  <a:close/>
                </a:path>
              </a:pathLst>
            </a:custGeom>
            <a:solidFill>
              <a:schemeClr val="accent1"/>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213" name="Water Drop"/>
            <p:cNvSpPr/>
            <p:nvPr/>
          </p:nvSpPr>
          <p:spPr>
            <a:xfrm>
              <a:off x="3994275" y="2547392"/>
              <a:ext cx="580332" cy="953710"/>
            </a:xfrm>
            <a:custGeom>
              <a:avLst/>
              <a:gdLst/>
              <a:ahLst/>
              <a:cxnLst>
                <a:cxn ang="0">
                  <a:pos x="wd2" y="hd2"/>
                </a:cxn>
                <a:cxn ang="5400000">
                  <a:pos x="wd2" y="hd2"/>
                </a:cxn>
                <a:cxn ang="10800000">
                  <a:pos x="wd2" y="hd2"/>
                </a:cxn>
                <a:cxn ang="16200000">
                  <a:pos x="wd2" y="hd2"/>
                </a:cxn>
              </a:cxnLst>
              <a:rect l="0" t="0" r="r" b="b"/>
              <a:pathLst>
                <a:path w="21212" h="21327" fill="norm" stroke="1" extrusionOk="0">
                  <a:moveTo>
                    <a:pt x="10606" y="0"/>
                  </a:moveTo>
                  <a:cubicBezTo>
                    <a:pt x="10516" y="127"/>
                    <a:pt x="10450" y="217"/>
                    <a:pt x="10391" y="308"/>
                  </a:cubicBezTo>
                  <a:cubicBezTo>
                    <a:pt x="9100" y="2277"/>
                    <a:pt x="7638" y="4199"/>
                    <a:pt x="6033" y="6080"/>
                  </a:cubicBezTo>
                  <a:cubicBezTo>
                    <a:pt x="4443" y="7944"/>
                    <a:pt x="2872" y="9812"/>
                    <a:pt x="1311" y="11685"/>
                  </a:cubicBezTo>
                  <a:cubicBezTo>
                    <a:pt x="214" y="13000"/>
                    <a:pt x="-253" y="14396"/>
                    <a:pt x="134" y="15863"/>
                  </a:cubicBezTo>
                  <a:cubicBezTo>
                    <a:pt x="517" y="17310"/>
                    <a:pt x="1577" y="18561"/>
                    <a:pt x="3348" y="19559"/>
                  </a:cubicBezTo>
                  <a:cubicBezTo>
                    <a:pt x="6003" y="21055"/>
                    <a:pt x="9136" y="21600"/>
                    <a:pt x="12675" y="21200"/>
                  </a:cubicBezTo>
                  <a:cubicBezTo>
                    <a:pt x="15039" y="20933"/>
                    <a:pt x="17020" y="20211"/>
                    <a:pt x="18599" y="19102"/>
                  </a:cubicBezTo>
                  <a:cubicBezTo>
                    <a:pt x="20105" y="18045"/>
                    <a:pt x="20987" y="16808"/>
                    <a:pt x="21175" y="15410"/>
                  </a:cubicBezTo>
                  <a:cubicBezTo>
                    <a:pt x="21347" y="14127"/>
                    <a:pt x="20912" y="12902"/>
                    <a:pt x="19963" y="11753"/>
                  </a:cubicBezTo>
                  <a:cubicBezTo>
                    <a:pt x="18972" y="10552"/>
                    <a:pt x="17981" y="9352"/>
                    <a:pt x="16951" y="8164"/>
                  </a:cubicBezTo>
                  <a:cubicBezTo>
                    <a:pt x="15099" y="6028"/>
                    <a:pt x="13203" y="3905"/>
                    <a:pt x="11706" y="1663"/>
                  </a:cubicBezTo>
                  <a:cubicBezTo>
                    <a:pt x="11345" y="1122"/>
                    <a:pt x="10989" y="580"/>
                    <a:pt x="10606" y="0"/>
                  </a:cubicBezTo>
                  <a:close/>
                </a:path>
              </a:pathLst>
            </a:custGeom>
            <a:solidFill>
              <a:schemeClr val="accent1"/>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214" name="Water Drop"/>
            <p:cNvSpPr/>
            <p:nvPr/>
          </p:nvSpPr>
          <p:spPr>
            <a:xfrm>
              <a:off x="4485410" y="3226910"/>
              <a:ext cx="580331" cy="953710"/>
            </a:xfrm>
            <a:custGeom>
              <a:avLst/>
              <a:gdLst/>
              <a:ahLst/>
              <a:cxnLst>
                <a:cxn ang="0">
                  <a:pos x="wd2" y="hd2"/>
                </a:cxn>
                <a:cxn ang="5400000">
                  <a:pos x="wd2" y="hd2"/>
                </a:cxn>
                <a:cxn ang="10800000">
                  <a:pos x="wd2" y="hd2"/>
                </a:cxn>
                <a:cxn ang="16200000">
                  <a:pos x="wd2" y="hd2"/>
                </a:cxn>
              </a:cxnLst>
              <a:rect l="0" t="0" r="r" b="b"/>
              <a:pathLst>
                <a:path w="21212" h="21327" fill="norm" stroke="1" extrusionOk="0">
                  <a:moveTo>
                    <a:pt x="10606" y="0"/>
                  </a:moveTo>
                  <a:cubicBezTo>
                    <a:pt x="10516" y="127"/>
                    <a:pt x="10450" y="217"/>
                    <a:pt x="10391" y="308"/>
                  </a:cubicBezTo>
                  <a:cubicBezTo>
                    <a:pt x="9100" y="2277"/>
                    <a:pt x="7638" y="4199"/>
                    <a:pt x="6033" y="6080"/>
                  </a:cubicBezTo>
                  <a:cubicBezTo>
                    <a:pt x="4443" y="7944"/>
                    <a:pt x="2872" y="9812"/>
                    <a:pt x="1311" y="11685"/>
                  </a:cubicBezTo>
                  <a:cubicBezTo>
                    <a:pt x="214" y="13000"/>
                    <a:pt x="-253" y="14396"/>
                    <a:pt x="134" y="15863"/>
                  </a:cubicBezTo>
                  <a:cubicBezTo>
                    <a:pt x="517" y="17310"/>
                    <a:pt x="1577" y="18561"/>
                    <a:pt x="3348" y="19559"/>
                  </a:cubicBezTo>
                  <a:cubicBezTo>
                    <a:pt x="6003" y="21055"/>
                    <a:pt x="9136" y="21600"/>
                    <a:pt x="12675" y="21200"/>
                  </a:cubicBezTo>
                  <a:cubicBezTo>
                    <a:pt x="15039" y="20933"/>
                    <a:pt x="17020" y="20211"/>
                    <a:pt x="18599" y="19102"/>
                  </a:cubicBezTo>
                  <a:cubicBezTo>
                    <a:pt x="20105" y="18045"/>
                    <a:pt x="20987" y="16808"/>
                    <a:pt x="21175" y="15410"/>
                  </a:cubicBezTo>
                  <a:cubicBezTo>
                    <a:pt x="21347" y="14127"/>
                    <a:pt x="20912" y="12902"/>
                    <a:pt x="19963" y="11753"/>
                  </a:cubicBezTo>
                  <a:cubicBezTo>
                    <a:pt x="18972" y="10552"/>
                    <a:pt x="17981" y="9352"/>
                    <a:pt x="16951" y="8164"/>
                  </a:cubicBezTo>
                  <a:cubicBezTo>
                    <a:pt x="15099" y="6028"/>
                    <a:pt x="13203" y="3905"/>
                    <a:pt x="11706" y="1663"/>
                  </a:cubicBezTo>
                  <a:cubicBezTo>
                    <a:pt x="11345" y="1122"/>
                    <a:pt x="10989" y="580"/>
                    <a:pt x="10606" y="0"/>
                  </a:cubicBezTo>
                  <a:close/>
                </a:path>
              </a:pathLst>
            </a:custGeom>
            <a:solidFill>
              <a:schemeClr val="accent1"/>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215" name="Water Drop"/>
            <p:cNvSpPr/>
            <p:nvPr/>
          </p:nvSpPr>
          <p:spPr>
            <a:xfrm>
              <a:off x="3994275" y="3874102"/>
              <a:ext cx="580332" cy="953710"/>
            </a:xfrm>
            <a:custGeom>
              <a:avLst/>
              <a:gdLst/>
              <a:ahLst/>
              <a:cxnLst>
                <a:cxn ang="0">
                  <a:pos x="wd2" y="hd2"/>
                </a:cxn>
                <a:cxn ang="5400000">
                  <a:pos x="wd2" y="hd2"/>
                </a:cxn>
                <a:cxn ang="10800000">
                  <a:pos x="wd2" y="hd2"/>
                </a:cxn>
                <a:cxn ang="16200000">
                  <a:pos x="wd2" y="hd2"/>
                </a:cxn>
              </a:cxnLst>
              <a:rect l="0" t="0" r="r" b="b"/>
              <a:pathLst>
                <a:path w="21212" h="21327" fill="norm" stroke="1" extrusionOk="0">
                  <a:moveTo>
                    <a:pt x="10606" y="0"/>
                  </a:moveTo>
                  <a:cubicBezTo>
                    <a:pt x="10516" y="127"/>
                    <a:pt x="10450" y="217"/>
                    <a:pt x="10391" y="308"/>
                  </a:cubicBezTo>
                  <a:cubicBezTo>
                    <a:pt x="9100" y="2277"/>
                    <a:pt x="7638" y="4199"/>
                    <a:pt x="6033" y="6080"/>
                  </a:cubicBezTo>
                  <a:cubicBezTo>
                    <a:pt x="4443" y="7944"/>
                    <a:pt x="2872" y="9812"/>
                    <a:pt x="1311" y="11685"/>
                  </a:cubicBezTo>
                  <a:cubicBezTo>
                    <a:pt x="214" y="13000"/>
                    <a:pt x="-253" y="14396"/>
                    <a:pt x="134" y="15863"/>
                  </a:cubicBezTo>
                  <a:cubicBezTo>
                    <a:pt x="517" y="17310"/>
                    <a:pt x="1577" y="18561"/>
                    <a:pt x="3348" y="19559"/>
                  </a:cubicBezTo>
                  <a:cubicBezTo>
                    <a:pt x="6003" y="21055"/>
                    <a:pt x="9136" y="21600"/>
                    <a:pt x="12675" y="21200"/>
                  </a:cubicBezTo>
                  <a:cubicBezTo>
                    <a:pt x="15039" y="20933"/>
                    <a:pt x="17020" y="20211"/>
                    <a:pt x="18599" y="19102"/>
                  </a:cubicBezTo>
                  <a:cubicBezTo>
                    <a:pt x="20105" y="18045"/>
                    <a:pt x="20987" y="16808"/>
                    <a:pt x="21175" y="15410"/>
                  </a:cubicBezTo>
                  <a:cubicBezTo>
                    <a:pt x="21347" y="14127"/>
                    <a:pt x="20912" y="12902"/>
                    <a:pt x="19963" y="11753"/>
                  </a:cubicBezTo>
                  <a:cubicBezTo>
                    <a:pt x="18972" y="10552"/>
                    <a:pt x="17981" y="9352"/>
                    <a:pt x="16951" y="8164"/>
                  </a:cubicBezTo>
                  <a:cubicBezTo>
                    <a:pt x="15099" y="6028"/>
                    <a:pt x="13203" y="3905"/>
                    <a:pt x="11706" y="1663"/>
                  </a:cubicBezTo>
                  <a:cubicBezTo>
                    <a:pt x="11345" y="1122"/>
                    <a:pt x="10989" y="580"/>
                    <a:pt x="10606" y="0"/>
                  </a:cubicBezTo>
                  <a:close/>
                </a:path>
              </a:pathLst>
            </a:custGeom>
            <a:solidFill>
              <a:schemeClr val="accent1"/>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gr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An Important Point"/>
          <p:cNvSpPr txBox="1"/>
          <p:nvPr>
            <p:ph type="title"/>
          </p:nvPr>
        </p:nvSpPr>
        <p:spPr>
          <a:xfrm>
            <a:off x="1466195" y="3174462"/>
            <a:ext cx="10072410" cy="2159001"/>
          </a:xfrm>
          <a:prstGeom prst="rect">
            <a:avLst/>
          </a:prstGeom>
        </p:spPr>
        <p:txBody>
          <a:bodyPr/>
          <a:lstStyle/>
          <a:p>
            <a:pPr/>
            <a:r>
              <a:t>An Important Point</a:t>
            </a:r>
          </a:p>
        </p:txBody>
      </p:sp>
      <p:sp>
        <p:nvSpPr>
          <p:cNvPr id="219" name="Though desensitizing lubes can seem appealing to manage sex that may cause discomfort, remember that pain and discomfort is one way your body lets you know something isn’t quite right. You want to know when something hurts so you can stop."/>
          <p:cNvSpPr txBox="1"/>
          <p:nvPr>
            <p:ph type="body" sz="half" idx="1"/>
          </p:nvPr>
        </p:nvSpPr>
        <p:spPr>
          <a:xfrm>
            <a:off x="1322197" y="5036992"/>
            <a:ext cx="10360406" cy="3789339"/>
          </a:xfrm>
          <a:prstGeom prst="rect">
            <a:avLst/>
          </a:prstGeom>
        </p:spPr>
        <p:txBody>
          <a:bodyPr/>
          <a:lstStyle>
            <a:lvl1pPr marL="0" indent="0" algn="ctr">
              <a:spcBef>
                <a:spcPts val="0"/>
              </a:spcBef>
              <a:buSzTx/>
              <a:buNone/>
              <a:defRPr sz="3700"/>
            </a:lvl1pPr>
          </a:lstStyle>
          <a:p>
            <a:pPr/>
            <a:r>
              <a:t>Though desensitizing lubes can seem appealing to manage sex that may cause discomfort, remember that pain and discomfort is one way your body lets you know something isn’t quite right. You want to know when something hurts so you can stop.</a:t>
            </a:r>
          </a:p>
        </p:txBody>
      </p:sp>
      <p:grpSp>
        <p:nvGrpSpPr>
          <p:cNvPr id="224" name="Group"/>
          <p:cNvGrpSpPr/>
          <p:nvPr/>
        </p:nvGrpSpPr>
        <p:grpSpPr>
          <a:xfrm>
            <a:off x="4375951" y="927269"/>
            <a:ext cx="2588284" cy="2466716"/>
            <a:chOff x="0" y="0"/>
            <a:chExt cx="2588282" cy="2466714"/>
          </a:xfrm>
        </p:grpSpPr>
        <p:sp>
          <p:nvSpPr>
            <p:cNvPr id="220" name="Bottle"/>
            <p:cNvSpPr/>
            <p:nvPr/>
          </p:nvSpPr>
          <p:spPr>
            <a:xfrm rot="6727536">
              <a:off x="806329" y="-365435"/>
              <a:ext cx="698993" cy="2211217"/>
            </a:xfrm>
            <a:custGeom>
              <a:avLst/>
              <a:gdLst/>
              <a:ahLst/>
              <a:cxnLst>
                <a:cxn ang="0">
                  <a:pos x="wd2" y="hd2"/>
                </a:cxn>
                <a:cxn ang="5400000">
                  <a:pos x="wd2" y="hd2"/>
                </a:cxn>
                <a:cxn ang="10800000">
                  <a:pos x="wd2" y="hd2"/>
                </a:cxn>
                <a:cxn ang="16200000">
                  <a:pos x="wd2" y="hd2"/>
                </a:cxn>
              </a:cxnLst>
              <a:rect l="0" t="0" r="r" b="b"/>
              <a:pathLst>
                <a:path w="21538" h="21600" fill="norm" stroke="1" extrusionOk="0">
                  <a:moveTo>
                    <a:pt x="8022" y="0"/>
                  </a:moveTo>
                  <a:cubicBezTo>
                    <a:pt x="5433" y="0"/>
                    <a:pt x="5163" y="242"/>
                    <a:pt x="5163" y="415"/>
                  </a:cubicBezTo>
                  <a:lnTo>
                    <a:pt x="5163" y="1350"/>
                  </a:lnTo>
                  <a:cubicBezTo>
                    <a:pt x="5163" y="1415"/>
                    <a:pt x="5333" y="1463"/>
                    <a:pt x="5520" y="1463"/>
                  </a:cubicBezTo>
                  <a:lnTo>
                    <a:pt x="6063" y="1463"/>
                  </a:lnTo>
                  <a:cubicBezTo>
                    <a:pt x="6046" y="1522"/>
                    <a:pt x="6016" y="1594"/>
                    <a:pt x="5999" y="1664"/>
                  </a:cubicBezTo>
                  <a:cubicBezTo>
                    <a:pt x="5982" y="1707"/>
                    <a:pt x="5896" y="1744"/>
                    <a:pt x="5760" y="1755"/>
                  </a:cubicBezTo>
                  <a:cubicBezTo>
                    <a:pt x="5317" y="1798"/>
                    <a:pt x="5025" y="1879"/>
                    <a:pt x="5025" y="1971"/>
                  </a:cubicBezTo>
                  <a:cubicBezTo>
                    <a:pt x="5025" y="2047"/>
                    <a:pt x="5228" y="2117"/>
                    <a:pt x="5552" y="2160"/>
                  </a:cubicBezTo>
                  <a:cubicBezTo>
                    <a:pt x="5688" y="2182"/>
                    <a:pt x="5777" y="2224"/>
                    <a:pt x="5760" y="2273"/>
                  </a:cubicBezTo>
                  <a:cubicBezTo>
                    <a:pt x="5470" y="3072"/>
                    <a:pt x="5076" y="4148"/>
                    <a:pt x="4769" y="5066"/>
                  </a:cubicBezTo>
                  <a:cubicBezTo>
                    <a:pt x="4429" y="6124"/>
                    <a:pt x="2695" y="8311"/>
                    <a:pt x="1400" y="9823"/>
                  </a:cubicBezTo>
                  <a:cubicBezTo>
                    <a:pt x="463" y="10925"/>
                    <a:pt x="0" y="12059"/>
                    <a:pt x="0" y="13198"/>
                  </a:cubicBezTo>
                  <a:lnTo>
                    <a:pt x="0" y="20142"/>
                  </a:lnTo>
                  <a:cubicBezTo>
                    <a:pt x="0" y="20396"/>
                    <a:pt x="138" y="20623"/>
                    <a:pt x="309" y="20817"/>
                  </a:cubicBezTo>
                  <a:cubicBezTo>
                    <a:pt x="752" y="21287"/>
                    <a:pt x="2112" y="21600"/>
                    <a:pt x="3662" y="21600"/>
                  </a:cubicBezTo>
                  <a:lnTo>
                    <a:pt x="17870" y="21600"/>
                  </a:lnTo>
                  <a:cubicBezTo>
                    <a:pt x="19403" y="21600"/>
                    <a:pt x="20780" y="21281"/>
                    <a:pt x="21223" y="20817"/>
                  </a:cubicBezTo>
                  <a:cubicBezTo>
                    <a:pt x="21410" y="20623"/>
                    <a:pt x="21532" y="20396"/>
                    <a:pt x="21532" y="20142"/>
                  </a:cubicBezTo>
                  <a:lnTo>
                    <a:pt x="21532" y="13198"/>
                  </a:lnTo>
                  <a:cubicBezTo>
                    <a:pt x="21600" y="12053"/>
                    <a:pt x="21138" y="10919"/>
                    <a:pt x="20201" y="9823"/>
                  </a:cubicBezTo>
                  <a:cubicBezTo>
                    <a:pt x="18924" y="8311"/>
                    <a:pt x="17189" y="6124"/>
                    <a:pt x="16832" y="5066"/>
                  </a:cubicBezTo>
                  <a:cubicBezTo>
                    <a:pt x="16542" y="4148"/>
                    <a:pt x="16148" y="3072"/>
                    <a:pt x="15841" y="2273"/>
                  </a:cubicBezTo>
                  <a:cubicBezTo>
                    <a:pt x="15824" y="2224"/>
                    <a:pt x="15913" y="2182"/>
                    <a:pt x="16049" y="2160"/>
                  </a:cubicBezTo>
                  <a:cubicBezTo>
                    <a:pt x="16373" y="2117"/>
                    <a:pt x="16576" y="2047"/>
                    <a:pt x="16576" y="1971"/>
                  </a:cubicBezTo>
                  <a:cubicBezTo>
                    <a:pt x="16576" y="1879"/>
                    <a:pt x="16284" y="1798"/>
                    <a:pt x="15841" y="1755"/>
                  </a:cubicBezTo>
                  <a:cubicBezTo>
                    <a:pt x="15705" y="1744"/>
                    <a:pt x="15619" y="1707"/>
                    <a:pt x="15602" y="1664"/>
                  </a:cubicBezTo>
                  <a:cubicBezTo>
                    <a:pt x="15568" y="1594"/>
                    <a:pt x="15555" y="1522"/>
                    <a:pt x="15538" y="1463"/>
                  </a:cubicBezTo>
                  <a:lnTo>
                    <a:pt x="16081" y="1463"/>
                  </a:lnTo>
                  <a:cubicBezTo>
                    <a:pt x="16285" y="1463"/>
                    <a:pt x="16438" y="1409"/>
                    <a:pt x="16438" y="1350"/>
                  </a:cubicBezTo>
                  <a:lnTo>
                    <a:pt x="16438" y="415"/>
                  </a:lnTo>
                  <a:cubicBezTo>
                    <a:pt x="16438" y="248"/>
                    <a:pt x="16168" y="0"/>
                    <a:pt x="13579" y="0"/>
                  </a:cubicBezTo>
                  <a:lnTo>
                    <a:pt x="8022" y="0"/>
                  </a:lnTo>
                  <a:close/>
                </a:path>
              </a:pathLst>
            </a:custGeom>
            <a:solidFill>
              <a:schemeClr val="accent1"/>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221" name="Water Drop"/>
            <p:cNvSpPr/>
            <p:nvPr/>
          </p:nvSpPr>
          <p:spPr>
            <a:xfrm>
              <a:off x="2040829" y="1301561"/>
              <a:ext cx="296514" cy="487287"/>
            </a:xfrm>
            <a:custGeom>
              <a:avLst/>
              <a:gdLst/>
              <a:ahLst/>
              <a:cxnLst>
                <a:cxn ang="0">
                  <a:pos x="wd2" y="hd2"/>
                </a:cxn>
                <a:cxn ang="5400000">
                  <a:pos x="wd2" y="hd2"/>
                </a:cxn>
                <a:cxn ang="10800000">
                  <a:pos x="wd2" y="hd2"/>
                </a:cxn>
                <a:cxn ang="16200000">
                  <a:pos x="wd2" y="hd2"/>
                </a:cxn>
              </a:cxnLst>
              <a:rect l="0" t="0" r="r" b="b"/>
              <a:pathLst>
                <a:path w="21212" h="21327" fill="norm" stroke="1" extrusionOk="0">
                  <a:moveTo>
                    <a:pt x="10606" y="0"/>
                  </a:moveTo>
                  <a:cubicBezTo>
                    <a:pt x="10516" y="127"/>
                    <a:pt x="10450" y="217"/>
                    <a:pt x="10391" y="308"/>
                  </a:cubicBezTo>
                  <a:cubicBezTo>
                    <a:pt x="9100" y="2277"/>
                    <a:pt x="7638" y="4199"/>
                    <a:pt x="6033" y="6080"/>
                  </a:cubicBezTo>
                  <a:cubicBezTo>
                    <a:pt x="4443" y="7944"/>
                    <a:pt x="2872" y="9812"/>
                    <a:pt x="1311" y="11685"/>
                  </a:cubicBezTo>
                  <a:cubicBezTo>
                    <a:pt x="214" y="13000"/>
                    <a:pt x="-253" y="14396"/>
                    <a:pt x="134" y="15863"/>
                  </a:cubicBezTo>
                  <a:cubicBezTo>
                    <a:pt x="517" y="17310"/>
                    <a:pt x="1577" y="18561"/>
                    <a:pt x="3348" y="19559"/>
                  </a:cubicBezTo>
                  <a:cubicBezTo>
                    <a:pt x="6003" y="21055"/>
                    <a:pt x="9136" y="21600"/>
                    <a:pt x="12675" y="21200"/>
                  </a:cubicBezTo>
                  <a:cubicBezTo>
                    <a:pt x="15039" y="20933"/>
                    <a:pt x="17020" y="20211"/>
                    <a:pt x="18599" y="19102"/>
                  </a:cubicBezTo>
                  <a:cubicBezTo>
                    <a:pt x="20105" y="18045"/>
                    <a:pt x="20987" y="16808"/>
                    <a:pt x="21175" y="15410"/>
                  </a:cubicBezTo>
                  <a:cubicBezTo>
                    <a:pt x="21347" y="14127"/>
                    <a:pt x="20912" y="12902"/>
                    <a:pt x="19963" y="11753"/>
                  </a:cubicBezTo>
                  <a:cubicBezTo>
                    <a:pt x="18972" y="10552"/>
                    <a:pt x="17981" y="9352"/>
                    <a:pt x="16951" y="8164"/>
                  </a:cubicBezTo>
                  <a:cubicBezTo>
                    <a:pt x="15099" y="6028"/>
                    <a:pt x="13203" y="3905"/>
                    <a:pt x="11706" y="1663"/>
                  </a:cubicBezTo>
                  <a:cubicBezTo>
                    <a:pt x="11345" y="1122"/>
                    <a:pt x="10989" y="580"/>
                    <a:pt x="10606" y="0"/>
                  </a:cubicBezTo>
                  <a:close/>
                </a:path>
              </a:pathLst>
            </a:custGeom>
            <a:solidFill>
              <a:schemeClr val="accent1"/>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222" name="Water Drop"/>
            <p:cNvSpPr/>
            <p:nvPr/>
          </p:nvSpPr>
          <p:spPr>
            <a:xfrm>
              <a:off x="2291769" y="1648753"/>
              <a:ext cx="296514" cy="487287"/>
            </a:xfrm>
            <a:custGeom>
              <a:avLst/>
              <a:gdLst/>
              <a:ahLst/>
              <a:cxnLst>
                <a:cxn ang="0">
                  <a:pos x="wd2" y="hd2"/>
                </a:cxn>
                <a:cxn ang="5400000">
                  <a:pos x="wd2" y="hd2"/>
                </a:cxn>
                <a:cxn ang="10800000">
                  <a:pos x="wd2" y="hd2"/>
                </a:cxn>
                <a:cxn ang="16200000">
                  <a:pos x="wd2" y="hd2"/>
                </a:cxn>
              </a:cxnLst>
              <a:rect l="0" t="0" r="r" b="b"/>
              <a:pathLst>
                <a:path w="21212" h="21327" fill="norm" stroke="1" extrusionOk="0">
                  <a:moveTo>
                    <a:pt x="10606" y="0"/>
                  </a:moveTo>
                  <a:cubicBezTo>
                    <a:pt x="10516" y="127"/>
                    <a:pt x="10450" y="217"/>
                    <a:pt x="10391" y="308"/>
                  </a:cubicBezTo>
                  <a:cubicBezTo>
                    <a:pt x="9100" y="2277"/>
                    <a:pt x="7638" y="4199"/>
                    <a:pt x="6033" y="6080"/>
                  </a:cubicBezTo>
                  <a:cubicBezTo>
                    <a:pt x="4443" y="7944"/>
                    <a:pt x="2872" y="9812"/>
                    <a:pt x="1311" y="11685"/>
                  </a:cubicBezTo>
                  <a:cubicBezTo>
                    <a:pt x="214" y="13000"/>
                    <a:pt x="-253" y="14396"/>
                    <a:pt x="134" y="15863"/>
                  </a:cubicBezTo>
                  <a:cubicBezTo>
                    <a:pt x="517" y="17310"/>
                    <a:pt x="1577" y="18561"/>
                    <a:pt x="3348" y="19559"/>
                  </a:cubicBezTo>
                  <a:cubicBezTo>
                    <a:pt x="6003" y="21055"/>
                    <a:pt x="9136" y="21600"/>
                    <a:pt x="12675" y="21200"/>
                  </a:cubicBezTo>
                  <a:cubicBezTo>
                    <a:pt x="15039" y="20933"/>
                    <a:pt x="17020" y="20211"/>
                    <a:pt x="18599" y="19102"/>
                  </a:cubicBezTo>
                  <a:cubicBezTo>
                    <a:pt x="20105" y="18045"/>
                    <a:pt x="20987" y="16808"/>
                    <a:pt x="21175" y="15410"/>
                  </a:cubicBezTo>
                  <a:cubicBezTo>
                    <a:pt x="21347" y="14127"/>
                    <a:pt x="20912" y="12902"/>
                    <a:pt x="19963" y="11753"/>
                  </a:cubicBezTo>
                  <a:cubicBezTo>
                    <a:pt x="18972" y="10552"/>
                    <a:pt x="17981" y="9352"/>
                    <a:pt x="16951" y="8164"/>
                  </a:cubicBezTo>
                  <a:cubicBezTo>
                    <a:pt x="15099" y="6028"/>
                    <a:pt x="13203" y="3905"/>
                    <a:pt x="11706" y="1663"/>
                  </a:cubicBezTo>
                  <a:cubicBezTo>
                    <a:pt x="11345" y="1122"/>
                    <a:pt x="10989" y="580"/>
                    <a:pt x="10606" y="0"/>
                  </a:cubicBezTo>
                  <a:close/>
                </a:path>
              </a:pathLst>
            </a:custGeom>
            <a:solidFill>
              <a:schemeClr val="accent1"/>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223" name="Water Drop"/>
            <p:cNvSpPr/>
            <p:nvPr/>
          </p:nvSpPr>
          <p:spPr>
            <a:xfrm>
              <a:off x="2040829" y="1979428"/>
              <a:ext cx="296514" cy="487288"/>
            </a:xfrm>
            <a:custGeom>
              <a:avLst/>
              <a:gdLst/>
              <a:ahLst/>
              <a:cxnLst>
                <a:cxn ang="0">
                  <a:pos x="wd2" y="hd2"/>
                </a:cxn>
                <a:cxn ang="5400000">
                  <a:pos x="wd2" y="hd2"/>
                </a:cxn>
                <a:cxn ang="10800000">
                  <a:pos x="wd2" y="hd2"/>
                </a:cxn>
                <a:cxn ang="16200000">
                  <a:pos x="wd2" y="hd2"/>
                </a:cxn>
              </a:cxnLst>
              <a:rect l="0" t="0" r="r" b="b"/>
              <a:pathLst>
                <a:path w="21212" h="21327" fill="norm" stroke="1" extrusionOk="0">
                  <a:moveTo>
                    <a:pt x="10606" y="0"/>
                  </a:moveTo>
                  <a:cubicBezTo>
                    <a:pt x="10516" y="127"/>
                    <a:pt x="10450" y="217"/>
                    <a:pt x="10391" y="308"/>
                  </a:cubicBezTo>
                  <a:cubicBezTo>
                    <a:pt x="9100" y="2277"/>
                    <a:pt x="7638" y="4199"/>
                    <a:pt x="6033" y="6080"/>
                  </a:cubicBezTo>
                  <a:cubicBezTo>
                    <a:pt x="4443" y="7944"/>
                    <a:pt x="2872" y="9812"/>
                    <a:pt x="1311" y="11685"/>
                  </a:cubicBezTo>
                  <a:cubicBezTo>
                    <a:pt x="214" y="13000"/>
                    <a:pt x="-253" y="14396"/>
                    <a:pt x="134" y="15863"/>
                  </a:cubicBezTo>
                  <a:cubicBezTo>
                    <a:pt x="517" y="17310"/>
                    <a:pt x="1577" y="18561"/>
                    <a:pt x="3348" y="19559"/>
                  </a:cubicBezTo>
                  <a:cubicBezTo>
                    <a:pt x="6003" y="21055"/>
                    <a:pt x="9136" y="21600"/>
                    <a:pt x="12675" y="21200"/>
                  </a:cubicBezTo>
                  <a:cubicBezTo>
                    <a:pt x="15039" y="20933"/>
                    <a:pt x="17020" y="20211"/>
                    <a:pt x="18599" y="19102"/>
                  </a:cubicBezTo>
                  <a:cubicBezTo>
                    <a:pt x="20105" y="18045"/>
                    <a:pt x="20987" y="16808"/>
                    <a:pt x="21175" y="15410"/>
                  </a:cubicBezTo>
                  <a:cubicBezTo>
                    <a:pt x="21347" y="14127"/>
                    <a:pt x="20912" y="12902"/>
                    <a:pt x="19963" y="11753"/>
                  </a:cubicBezTo>
                  <a:cubicBezTo>
                    <a:pt x="18972" y="10552"/>
                    <a:pt x="17981" y="9352"/>
                    <a:pt x="16951" y="8164"/>
                  </a:cubicBezTo>
                  <a:cubicBezTo>
                    <a:pt x="15099" y="6028"/>
                    <a:pt x="13203" y="3905"/>
                    <a:pt x="11706" y="1663"/>
                  </a:cubicBezTo>
                  <a:cubicBezTo>
                    <a:pt x="11345" y="1122"/>
                    <a:pt x="10989" y="580"/>
                    <a:pt x="10606" y="0"/>
                  </a:cubicBezTo>
                  <a:close/>
                </a:path>
              </a:pathLst>
            </a:custGeom>
            <a:solidFill>
              <a:schemeClr val="accent1"/>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gr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During Sex"/>
          <p:cNvSpPr txBox="1"/>
          <p:nvPr/>
        </p:nvSpPr>
        <p:spPr>
          <a:xfrm>
            <a:off x="931993" y="871046"/>
            <a:ext cx="9717723" cy="23454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14900">
                <a:latin typeface="+mn-lt"/>
                <a:ea typeface="+mn-ea"/>
                <a:cs typeface="+mn-cs"/>
                <a:sym typeface="Helvetica Neue Medium"/>
              </a:defRPr>
            </a:lvl1pPr>
          </a:lstStyle>
          <a:p>
            <a:pPr/>
            <a:r>
              <a:t>During Sex</a:t>
            </a:r>
          </a:p>
        </p:txBody>
      </p:sp>
      <p:sp>
        <p:nvSpPr>
          <p:cNvPr id="227" name="If you are having sex with a partner you need to communicate your lube needs with them!"/>
          <p:cNvSpPr txBox="1"/>
          <p:nvPr/>
        </p:nvSpPr>
        <p:spPr>
          <a:xfrm>
            <a:off x="961986" y="3310889"/>
            <a:ext cx="11768248" cy="3131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0" sz="5000"/>
            </a:lvl1pPr>
          </a:lstStyle>
          <a:p>
            <a:pPr/>
            <a:r>
              <a:t>If you are having sex with a partner you need to communicate your lube needs with them!</a:t>
            </a:r>
          </a:p>
        </p:txBody>
      </p:sp>
      <p:grpSp>
        <p:nvGrpSpPr>
          <p:cNvPr id="231" name="Group"/>
          <p:cNvGrpSpPr/>
          <p:nvPr/>
        </p:nvGrpSpPr>
        <p:grpSpPr>
          <a:xfrm>
            <a:off x="3925049" y="6257818"/>
            <a:ext cx="5842122" cy="3518146"/>
            <a:chOff x="0" y="0"/>
            <a:chExt cx="5842121" cy="3518144"/>
          </a:xfrm>
        </p:grpSpPr>
        <p:sp>
          <p:nvSpPr>
            <p:cNvPr id="228" name="Quote Bubble"/>
            <p:cNvSpPr/>
            <p:nvPr/>
          </p:nvSpPr>
          <p:spPr>
            <a:xfrm>
              <a:off x="2160188" y="0"/>
              <a:ext cx="3681934" cy="2374523"/>
            </a:xfrm>
            <a:prstGeom prst="wedgeEllipseCallout">
              <a:avLst>
                <a:gd name="adj1" fmla="val -49700"/>
                <a:gd name="adj2" fmla="val 57448"/>
              </a:avLst>
            </a:pr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229" name="Head"/>
            <p:cNvSpPr/>
            <p:nvPr/>
          </p:nvSpPr>
          <p:spPr>
            <a:xfrm>
              <a:off x="0" y="1172734"/>
              <a:ext cx="1960630" cy="2345411"/>
            </a:xfrm>
            <a:custGeom>
              <a:avLst/>
              <a:gdLst/>
              <a:ahLst/>
              <a:cxnLst>
                <a:cxn ang="0">
                  <a:pos x="wd2" y="hd2"/>
                </a:cxn>
                <a:cxn ang="5400000">
                  <a:pos x="wd2" y="hd2"/>
                </a:cxn>
                <a:cxn ang="10800000">
                  <a:pos x="wd2" y="hd2"/>
                </a:cxn>
                <a:cxn ang="16200000">
                  <a:pos x="wd2" y="hd2"/>
                </a:cxn>
              </a:cxnLst>
              <a:rect l="0" t="0" r="r" b="b"/>
              <a:pathLst>
                <a:path w="21545" h="21600" fill="norm" stroke="1" extrusionOk="0">
                  <a:moveTo>
                    <a:pt x="9154" y="0"/>
                  </a:moveTo>
                  <a:cubicBezTo>
                    <a:pt x="3064" y="0"/>
                    <a:pt x="0" y="3297"/>
                    <a:pt x="0" y="7252"/>
                  </a:cubicBezTo>
                  <a:cubicBezTo>
                    <a:pt x="0" y="11207"/>
                    <a:pt x="2755" y="14261"/>
                    <a:pt x="3263" y="17024"/>
                  </a:cubicBezTo>
                  <a:cubicBezTo>
                    <a:pt x="3772" y="19786"/>
                    <a:pt x="1428" y="21600"/>
                    <a:pt x="1428" y="21600"/>
                  </a:cubicBezTo>
                  <a:lnTo>
                    <a:pt x="13269" y="21600"/>
                  </a:lnTo>
                  <a:cubicBezTo>
                    <a:pt x="14015" y="18211"/>
                    <a:pt x="15444" y="18832"/>
                    <a:pt x="16687" y="18799"/>
                  </a:cubicBezTo>
                  <a:cubicBezTo>
                    <a:pt x="17929" y="18767"/>
                    <a:pt x="19467" y="18460"/>
                    <a:pt x="19210" y="17068"/>
                  </a:cubicBezTo>
                  <a:cubicBezTo>
                    <a:pt x="19036" y="16134"/>
                    <a:pt x="19250" y="15837"/>
                    <a:pt x="19675" y="15341"/>
                  </a:cubicBezTo>
                  <a:cubicBezTo>
                    <a:pt x="20100" y="14844"/>
                    <a:pt x="19256" y="14402"/>
                    <a:pt x="19256" y="14402"/>
                  </a:cubicBezTo>
                  <a:lnTo>
                    <a:pt x="19745" y="14169"/>
                  </a:lnTo>
                  <a:cubicBezTo>
                    <a:pt x="19977" y="14061"/>
                    <a:pt x="20093" y="13835"/>
                    <a:pt x="20035" y="13619"/>
                  </a:cubicBezTo>
                  <a:cubicBezTo>
                    <a:pt x="20009" y="13533"/>
                    <a:pt x="19982" y="13430"/>
                    <a:pt x="19950" y="13301"/>
                  </a:cubicBezTo>
                  <a:cubicBezTo>
                    <a:pt x="19847" y="12874"/>
                    <a:pt x="20073" y="12503"/>
                    <a:pt x="20497" y="12373"/>
                  </a:cubicBezTo>
                  <a:cubicBezTo>
                    <a:pt x="20877" y="12260"/>
                    <a:pt x="21149" y="12098"/>
                    <a:pt x="21342" y="11942"/>
                  </a:cubicBezTo>
                  <a:cubicBezTo>
                    <a:pt x="21600" y="11737"/>
                    <a:pt x="21600" y="11374"/>
                    <a:pt x="21407" y="11120"/>
                  </a:cubicBezTo>
                  <a:cubicBezTo>
                    <a:pt x="20705" y="10192"/>
                    <a:pt x="19983" y="9173"/>
                    <a:pt x="19487" y="8520"/>
                  </a:cubicBezTo>
                  <a:cubicBezTo>
                    <a:pt x="18754" y="7554"/>
                    <a:pt x="19939" y="7036"/>
                    <a:pt x="19572" y="5994"/>
                  </a:cubicBezTo>
                  <a:cubicBezTo>
                    <a:pt x="18658" y="2406"/>
                    <a:pt x="15959" y="0"/>
                    <a:pt x="9154" y="0"/>
                  </a:cubicBezTo>
                  <a:close/>
                </a:path>
              </a:pathLst>
            </a:cu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230" name="It’s starting to get dry, let’s add more lube"/>
            <p:cNvSpPr/>
            <p:nvPr/>
          </p:nvSpPr>
          <p:spPr>
            <a:xfrm>
              <a:off x="2491190" y="1087702"/>
              <a:ext cx="297853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spcBef>
                  <a:spcPts val="900"/>
                </a:spcBef>
                <a:defRPr b="0" sz="3100">
                  <a:solidFill>
                    <a:srgbClr val="FFFFFF"/>
                  </a:solidFill>
                </a:defRPr>
              </a:lvl1pPr>
            </a:lstStyle>
            <a:p>
              <a:pPr/>
              <a:r>
                <a:t>It’s starting to get dry, let’s add more lube</a:t>
              </a:r>
            </a:p>
          </p:txBody>
        </p:sp>
      </p:grpSp>
      <p:grpSp>
        <p:nvGrpSpPr>
          <p:cNvPr id="234" name="Group"/>
          <p:cNvGrpSpPr/>
          <p:nvPr/>
        </p:nvGrpSpPr>
        <p:grpSpPr>
          <a:xfrm>
            <a:off x="9712824" y="7851270"/>
            <a:ext cx="3158455" cy="1490221"/>
            <a:chOff x="0" y="0"/>
            <a:chExt cx="3158453" cy="1490219"/>
          </a:xfrm>
        </p:grpSpPr>
        <p:sp>
          <p:nvSpPr>
            <p:cNvPr id="232" name="Quote Bubble"/>
            <p:cNvSpPr/>
            <p:nvPr/>
          </p:nvSpPr>
          <p:spPr>
            <a:xfrm flipH="1">
              <a:off x="0" y="0"/>
              <a:ext cx="3158454" cy="1490220"/>
            </a:xfrm>
            <a:prstGeom prst="wedgeEllipseCallout">
              <a:avLst>
                <a:gd name="adj1" fmla="val -49472"/>
                <a:gd name="adj2" fmla="val 67898"/>
              </a:avLst>
            </a:pr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233" name="Bring it"/>
            <p:cNvSpPr txBox="1"/>
            <p:nvPr/>
          </p:nvSpPr>
          <p:spPr>
            <a:xfrm>
              <a:off x="226990" y="370745"/>
              <a:ext cx="2704596" cy="5728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spcBef>
                  <a:spcPts val="4200"/>
                </a:spcBef>
                <a:defRPr b="0" sz="3200">
                  <a:solidFill>
                    <a:srgbClr val="FFFFFF"/>
                  </a:solidFill>
                </a:defRPr>
              </a:lvl1pPr>
            </a:lstStyle>
            <a:p>
              <a:pPr/>
              <a:r>
                <a:t>Bring it </a:t>
              </a:r>
            </a:p>
          </p:txBody>
        </p:sp>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Application"/>
          <p:cNvSpPr txBox="1"/>
          <p:nvPr/>
        </p:nvSpPr>
        <p:spPr>
          <a:xfrm>
            <a:off x="579755" y="1099664"/>
            <a:ext cx="9999676" cy="23454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14900">
                <a:latin typeface="+mn-lt"/>
                <a:ea typeface="+mn-ea"/>
                <a:cs typeface="+mn-cs"/>
                <a:sym typeface="Helvetica Neue Medium"/>
              </a:defRPr>
            </a:lvl1pPr>
          </a:lstStyle>
          <a:p>
            <a:pPr/>
            <a:r>
              <a:t>Application</a:t>
            </a:r>
          </a:p>
        </p:txBody>
      </p:sp>
      <p:sp>
        <p:nvSpPr>
          <p:cNvPr id="237" name="Remember, lube can be cold at first. Some people don’t like the cold shock of directly applying the lube. To warm the lube put some in your hand first, then apply to the desired body part and/or toy."/>
          <p:cNvSpPr txBox="1"/>
          <p:nvPr/>
        </p:nvSpPr>
        <p:spPr>
          <a:xfrm>
            <a:off x="549637" y="3759666"/>
            <a:ext cx="11905526" cy="42003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0" sz="4500"/>
            </a:lvl1pPr>
          </a:lstStyle>
          <a:p>
            <a:pPr/>
            <a:r>
              <a:t>Remember, lube can be cold at first. Some people don’t like the cold shock of directly applying the lube. To warm the lube put some in your hand first, then apply to the desired body part and/or toy.</a:t>
            </a:r>
          </a:p>
        </p:txBody>
      </p:sp>
      <p:pic>
        <p:nvPicPr>
          <p:cNvPr id="238" name="Screen Shot 2018-10-17 at 9.43.20 AM.png" descr="Screen Shot 2018-10-17 at 9.43.20 AM.png"/>
          <p:cNvPicPr>
            <a:picLocks noChangeAspect="1"/>
          </p:cNvPicPr>
          <p:nvPr/>
        </p:nvPicPr>
        <p:blipFill>
          <a:blip r:embed="rId2">
            <a:extLst/>
          </a:blip>
          <a:stretch>
            <a:fillRect/>
          </a:stretch>
        </p:blipFill>
        <p:spPr>
          <a:xfrm>
            <a:off x="7621030" y="6413512"/>
            <a:ext cx="2608649" cy="2933962"/>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Sex Toys…"/>
          <p:cNvSpPr txBox="1"/>
          <p:nvPr/>
        </p:nvSpPr>
        <p:spPr>
          <a:xfrm>
            <a:off x="2009698" y="210409"/>
            <a:ext cx="8985404" cy="46441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0" sz="14900">
                <a:latin typeface="+mn-lt"/>
                <a:ea typeface="+mn-ea"/>
                <a:cs typeface="+mn-cs"/>
                <a:sym typeface="Helvetica Neue Medium"/>
              </a:defRPr>
            </a:pPr>
            <a:r>
              <a:t>Sex Toys </a:t>
            </a:r>
          </a:p>
          <a:p>
            <a:pPr>
              <a:defRPr b="0" sz="14900">
                <a:latin typeface="+mn-lt"/>
                <a:ea typeface="+mn-ea"/>
                <a:cs typeface="+mn-cs"/>
                <a:sym typeface="Helvetica Neue Medium"/>
              </a:defRPr>
            </a:pPr>
            <a:r>
              <a:t>&amp; Lube</a:t>
            </a:r>
          </a:p>
        </p:txBody>
      </p:sp>
      <p:sp>
        <p:nvSpPr>
          <p:cNvPr id="241" name="ALWAYS check to see which lubes your sex toys are compatible with. For example silicon lubes will degrade and compromise your silicon sex toys. Ensure you are using the correct lube to help your sex toys last and be safe."/>
          <p:cNvSpPr txBox="1"/>
          <p:nvPr/>
        </p:nvSpPr>
        <p:spPr>
          <a:xfrm>
            <a:off x="549637" y="4925323"/>
            <a:ext cx="11905526" cy="48861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4500"/>
            </a:lvl1pPr>
          </a:lstStyle>
          <a:p>
            <a:pPr/>
            <a:r>
              <a:t>ALWAYS check to see which lubes your sex toys are compatible with. For example silicon lubes will degrade and compromise your silicon sex toys. Ensure you are using the correct lube to help your sex toys last and be safe. </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Presentation created by:…"/>
          <p:cNvSpPr txBox="1"/>
          <p:nvPr/>
        </p:nvSpPr>
        <p:spPr>
          <a:xfrm>
            <a:off x="2077493" y="5393670"/>
            <a:ext cx="4857742" cy="20209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100"/>
            </a:pPr>
            <a:r>
              <a:t>Presentation created by: </a:t>
            </a:r>
          </a:p>
          <a:p>
            <a:pPr>
              <a:defRPr b="0" sz="3100"/>
            </a:pPr>
            <a:r>
              <a:t>The Red Door</a:t>
            </a:r>
          </a:p>
          <a:p>
            <a:pPr>
              <a:defRPr b="0" sz="3100"/>
            </a:pPr>
            <a:r>
              <a:t>Kentville NS</a:t>
            </a:r>
          </a:p>
          <a:p>
            <a:pPr>
              <a:defRPr b="0" sz="3100"/>
            </a:pPr>
            <a:r>
              <a:rPr u="sng">
                <a:hlinkClick r:id="rId3" invalidUrl="" action="" tgtFrame="" tooltip="" history="1" highlightClick="0" endSnd="0"/>
              </a:rPr>
              <a:t>www.thereddoor.ca</a:t>
            </a:r>
          </a:p>
        </p:txBody>
      </p:sp>
      <p:pic>
        <p:nvPicPr>
          <p:cNvPr id="244" name="558524_148019931995462_1063291883_n.jpg" descr="558524_148019931995462_1063291883_n.jpg"/>
          <p:cNvPicPr>
            <a:picLocks noChangeAspect="1"/>
          </p:cNvPicPr>
          <p:nvPr/>
        </p:nvPicPr>
        <p:blipFill>
          <a:blip r:embed="rId4">
            <a:extLst/>
          </a:blip>
          <a:srcRect l="0" t="0" r="0" b="5724"/>
          <a:stretch>
            <a:fillRect/>
          </a:stretch>
        </p:blipFill>
        <p:spPr>
          <a:xfrm>
            <a:off x="9001466" y="-43730"/>
            <a:ext cx="4005887" cy="9841060"/>
          </a:xfrm>
          <a:prstGeom prst="rect">
            <a:avLst/>
          </a:prstGeom>
          <a:ln w="12700">
            <a:miter lim="400000"/>
          </a:ln>
        </p:spPr>
      </p:pic>
      <p:sp>
        <p:nvSpPr>
          <p:cNvPr id="245" name="Thank You!"/>
          <p:cNvSpPr txBox="1"/>
          <p:nvPr/>
        </p:nvSpPr>
        <p:spPr>
          <a:xfrm>
            <a:off x="1025929" y="3112876"/>
            <a:ext cx="6960871" cy="16268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10000">
                <a:latin typeface="+mn-lt"/>
                <a:ea typeface="+mn-ea"/>
                <a:cs typeface="+mn-cs"/>
                <a:sym typeface="Helvetica Neue Medium"/>
              </a:defRPr>
            </a:lvl1pPr>
          </a:lstStyle>
          <a:p>
            <a:pPr/>
            <a:r>
              <a:t>Thank You!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