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media/image1.jpeg" ContentType="image/jpeg"/>
  <Override PartName="/ppt/notesSlides/notesSlide1.xml" ContentType="application/vnd.openxmlformats-officedocument.presentationml.notesSlide+xml"/>
  <Override PartName="/ppt/notesSlides/notesSlide2.xml" ContentType="application/vnd.openxmlformats-officedocument.presentationml.notesSlide+xml"/>
  <Override PartName="/ppt/media/media1.mp4" ContentType="video/unknown"/>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media/image2.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1pPr>
    <a:lvl2pPr marL="0" marR="0" indent="3429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2pPr>
    <a:lvl3pPr marL="0" marR="0" indent="6858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3pPr>
    <a:lvl4pPr marL="0" marR="0" indent="10287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4pPr>
    <a:lvl5pPr marL="0" marR="0" indent="13716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5pPr>
    <a:lvl6pPr marL="0" marR="0" indent="17145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6pPr>
    <a:lvl7pPr marL="0" marR="0" indent="20574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7pPr>
    <a:lvl8pPr marL="0" marR="0" indent="24003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8pPr>
    <a:lvl9pPr marL="0" marR="0" indent="274320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solidFill>
                <a:srgbClr val="5C5C5C"/>
              </a:solidFill>
              <a:prstDash val="solid"/>
              <a:miter lim="400000"/>
            </a:ln>
          </a:bottom>
          <a:insideH>
            <a:ln w="12700" cap="flat">
              <a:solidFill>
                <a:srgbClr val="5C5C5C"/>
              </a:solidFill>
              <a:prstDash val="solid"/>
              <a:miter lim="400000"/>
            </a:ln>
          </a:insideH>
          <a:insideV>
            <a:ln w="12700" cap="flat">
              <a:noFill/>
              <a:miter lim="400000"/>
            </a:ln>
          </a:insideV>
        </a:tcBdr>
        <a:fill>
          <a:noFill/>
        </a:fill>
      </a:tcStyle>
    </a:wholeTbl>
    <a:band2H>
      <a:tcTxStyle b="def" i="def"/>
      <a:tcStyle>
        <a:tcBdr/>
        <a:fill>
          <a:solidFill>
            <a:srgbClr val="CBCBCB">
              <a:alpha val="25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solidFill>
                <a:srgbClr val="5C5C5C"/>
              </a:solidFill>
              <a:prstDash val="solid"/>
              <a:miter lim="400000"/>
            </a:ln>
          </a:bottom>
          <a:insideH>
            <a:ln w="12700" cap="flat">
              <a:solidFill>
                <a:srgbClr val="5C5C5C"/>
              </a:solidFill>
              <a:prstDash val="solid"/>
              <a:miter lim="400000"/>
            </a:ln>
          </a:insideH>
          <a:insideV>
            <a:ln w="12700" cap="flat">
              <a:noFill/>
              <a:miter lim="400000"/>
            </a:ln>
          </a:insideV>
        </a:tcBdr>
        <a:fill>
          <a:solidFill>
            <a:srgbClr val="CBCBCB">
              <a:alpha val="36000"/>
            </a:srgbClr>
          </a:solidFill>
        </a:fill>
      </a:tcStyle>
    </a:firstCol>
    <a:la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noFill/>
              <a:miter lim="400000"/>
            </a:ln>
          </a:bottom>
          <a:insideH>
            <a:ln w="12700" cap="flat">
              <a:solidFill>
                <a:srgbClr val="5C5C5C"/>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0" cap="flat">
              <a:noFill/>
              <a:miter lim="400000"/>
            </a:ln>
          </a:bottom>
          <a:insideH>
            <a:ln w="12700" cap="flat">
              <a:solidFill>
                <a:srgbClr val="EBEBEB"/>
              </a:solidFill>
              <a:prstDash val="solid"/>
              <a:miter lim="400000"/>
            </a:ln>
          </a:insideH>
          <a:insideV>
            <a:ln w="12700" cap="flat">
              <a:noFill/>
              <a:miter lim="400000"/>
            </a:ln>
          </a:insideV>
        </a:tcBdr>
        <a:fill>
          <a:solidFill>
            <a:schemeClr val="accent1">
              <a:hueOff val="-522454"/>
              <a:satOff val="1153"/>
              <a:lumOff val="13444"/>
            </a:schemeClr>
          </a:solidFill>
        </a:fill>
      </a:tcStyle>
    </a:firstRow>
  </a:tblStyle>
  <a:tblStyle styleId="{C7B018BB-80A7-4F77-B60F-C8B233D01FF8}" styleName="">
    <a:tblBg/>
    <a:wholeTbl>
      <a:tcTxStyle b="off" i="off">
        <a:font>
          <a:latin typeface="Iowan Old Style"/>
          <a:ea typeface="Iowan Old Style"/>
          <a:cs typeface="Iowan Old Style"/>
        </a:font>
        <a:schemeClr val="accent2">
          <a:satOff val="-3676"/>
          <a:lumOff val="-12171"/>
        </a:schemeClr>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wholeTbl>
    <a:band2H>
      <a:tcTxStyle b="def" i="def"/>
      <a:tcStyle>
        <a:tcBdr/>
        <a:fill>
          <a:solidFill>
            <a:srgbClr val="A8A861">
              <a:alpha val="27000"/>
            </a:srgbClr>
          </a:solidFill>
        </a:fill>
      </a:tcStyle>
    </a:band2H>
    <a:firstCol>
      <a:tcTxStyle b="off" i="off">
        <a:font>
          <a:latin typeface="DIN Alternate"/>
          <a:ea typeface="DIN Alternate"/>
          <a:cs typeface="DIN Alternate"/>
        </a:font>
        <a:srgbClr val="FFFFF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Col>
    <a:lastRow>
      <a:tcTxStyle b="off" i="off">
        <a:font>
          <a:latin typeface="DIN Alternate"/>
          <a:ea typeface="DIN Alternate"/>
          <a:cs typeface="DIN Alternate"/>
        </a:font>
        <a:schemeClr val="accent2">
          <a:satOff val="-3676"/>
          <a:lumOff val="-12171"/>
        </a:schemeClr>
      </a:tcTxStyle>
      <a:tcStyle>
        <a:tcBdr>
          <a:left>
            <a:ln w="12700" cap="flat">
              <a:solidFill>
                <a:srgbClr val="808251"/>
              </a:solidFill>
              <a:prstDash val="solid"/>
              <a:miter lim="400000"/>
            </a:ln>
          </a:left>
          <a:right>
            <a:ln w="12700" cap="flat">
              <a:solidFill>
                <a:srgbClr val="808251"/>
              </a:solidFill>
              <a:prstDash val="solid"/>
              <a:miter lim="400000"/>
            </a:ln>
          </a:right>
          <a:top>
            <a:ln w="508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lastRow>
    <a:firstRow>
      <a:tcTxStyle b="off" i="off">
        <a:font>
          <a:latin typeface="DIN Alternate"/>
          <a:ea typeface="DIN Alternate"/>
          <a:cs typeface="DIN Alternate"/>
        </a:font>
        <a:srgbClr val="FFFFF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Row>
  </a:tblStyle>
  <a:tblStyle styleId="{EEE7283C-3CF3-47DC-8721-378D4A62B228}" styleName="">
    <a:tblBg/>
    <a:wholeTbl>
      <a:tcTxStyle b="off" i="off">
        <a:font>
          <a:latin typeface="Iowan Old Style"/>
          <a:ea typeface="Iowan Old Style"/>
          <a:cs typeface="Iowan Old Styl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wholeTbl>
    <a:band2H>
      <a:tcTxStyle b="def" i="def"/>
      <a:tcStyle>
        <a:tcBdr/>
        <a:fill>
          <a:solidFill>
            <a:srgbClr val="A8A861">
              <a:alpha val="27000"/>
            </a:srgbClr>
          </a:solidFill>
        </a:fill>
      </a:tcStyle>
    </a:band2H>
    <a:firstCol>
      <a:tcTxStyle b="off" i="off">
        <a:font>
          <a:latin typeface="DIN Alternate"/>
          <a:ea typeface="DIN Alternate"/>
          <a:cs typeface="DIN Alternate"/>
        </a:font>
        <a:srgbClr val="FFFFFF"/>
      </a:tcTxStyle>
      <a:tcStyle>
        <a:tcBdr>
          <a:left>
            <a:ln w="12700" cap="flat">
              <a:solidFill>
                <a:srgbClr val="FFFDEF"/>
              </a:solidFill>
              <a:prstDash val="solid"/>
              <a:miter lim="400000"/>
            </a:ln>
          </a:left>
          <a:right>
            <a:ln w="12700" cap="flat">
              <a:solidFill>
                <a:srgbClr val="FFFDEF"/>
              </a:solidFill>
              <a:prstDash val="solid"/>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firstRow>
  </a:tblStyle>
  <a:tblStyle styleId="{CF821DB8-F4EB-4A41-A1BA-3FCAFE7338EE}"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25400" cap="flat">
              <a:solidFill>
                <a:schemeClr val="accent3">
                  <a:hueOff val="-256224"/>
                  <a:satOff val="-13732"/>
                  <a:lumOff val="-19712"/>
                  <a:alpha val="61000"/>
                </a:schemeClr>
              </a:solidFill>
              <a:prstDash val="solid"/>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wholeTbl>
    <a:band2H>
      <a:tcTxStyle b="def" i="def"/>
      <a:tcStyle>
        <a:tcBdr/>
        <a:fill>
          <a:solidFill>
            <a:srgbClr val="CBCBCB">
              <a:alpha val="36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25400" cap="flat">
              <a:solidFill>
                <a:schemeClr val="accent3">
                  <a:hueOff val="-256224"/>
                  <a:satOff val="-13732"/>
                  <a:lumOff val="-19712"/>
                  <a:alpha val="61000"/>
                </a:schemeClr>
              </a:solidFill>
              <a:prstDash val="solid"/>
              <a:miter lim="400000"/>
            </a:ln>
          </a:right>
          <a:top>
            <a:ln w="25400" cap="flat">
              <a:solidFill>
                <a:schemeClr val="accent3">
                  <a:hueOff val="-256224"/>
                  <a:satOff val="-13732"/>
                  <a:lumOff val="-19712"/>
                  <a:alpha val="61000"/>
                </a:schemeClr>
              </a:solidFill>
              <a:prstDash val="solid"/>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25400" cap="flat">
              <a:solidFill>
                <a:schemeClr val="accent3">
                  <a:hueOff val="-256224"/>
                  <a:satOff val="-13732"/>
                  <a:lumOff val="-19712"/>
                  <a:alpha val="61000"/>
                </a:schemeClr>
              </a:solidFill>
              <a:prstDash val="solid"/>
              <a:miter lim="400000"/>
            </a:ln>
          </a:top>
          <a:bottom>
            <a:ln w="12700" cap="flat">
              <a:noFill/>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firstRow>
  </a:tblStyle>
  <a:tblStyle styleId="{33BA23B1-9221-436E-865A-0063620EA4FD}"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BCBCB">
              <a:alpha val="25000"/>
            </a:srgbClr>
          </a:solidFill>
        </a:fill>
      </a:tcStyle>
    </a:wholeTbl>
    <a:band2H>
      <a:tcTxStyle b="def" i="def"/>
      <a:tcStyle>
        <a:tcBdr/>
        <a:fill>
          <a:solidFill>
            <a:srgbClr val="AEAEAE">
              <a:alpha val="25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solidFill>
                <a:srgbClr val="797B80"/>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BCBCB">
              <a:alpha val="25000"/>
            </a:srgbClr>
          </a:solid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51504B">
              <a:alpha val="80000"/>
            </a:srgbClr>
          </a:solid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51504B">
              <a:alpha val="80000"/>
            </a:srgbClr>
          </a:solidFill>
        </a:fill>
      </a:tcStyle>
    </a:firstRow>
  </a:tblStyle>
  <a:tblStyle styleId="{2708684C-4D16-4618-839F-0558EEFCDFE6}"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solidFill>
                <a:srgbClr val="5C5C5C"/>
              </a:solidFill>
              <a:custDash>
                <a:ds d="200000" sp="200000"/>
              </a:custDash>
              <a:miter lim="400000"/>
            </a:ln>
          </a:top>
          <a:bottom>
            <a:ln w="12700" cap="flat">
              <a:solidFill>
                <a:srgbClr val="5C5C5C"/>
              </a:solidFill>
              <a:custDash>
                <a:ds d="200000" sp="200000"/>
              </a:custDash>
              <a:miter lim="400000"/>
            </a:ln>
          </a:bottom>
          <a:insideH>
            <a:ln w="12700" cap="flat">
              <a:solidFill>
                <a:srgbClr val="5C5C5C"/>
              </a:solidFill>
              <a:custDash>
                <a:ds d="200000" sp="200000"/>
              </a:custDash>
              <a:miter lim="400000"/>
            </a:ln>
          </a:insideH>
          <a:insideV>
            <a:ln w="12700" cap="flat">
              <a:noFill/>
              <a:miter lim="400000"/>
            </a:ln>
          </a:insideV>
        </a:tcBdr>
        <a:fill>
          <a:noFill/>
        </a:fill>
      </a:tcStyle>
    </a:wholeTbl>
    <a:band2H>
      <a:tcTxStyle b="def" i="def"/>
      <a:tcStyle>
        <a:tcBdr/>
        <a:fill>
          <a:solidFill>
            <a:srgbClr val="EDEEEE"/>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solidFill>
                <a:srgbClr val="5C5C5C"/>
              </a:solidFill>
              <a:prstDash val="solid"/>
              <a:miter lim="400000"/>
            </a:ln>
          </a:right>
          <a:top>
            <a:ln w="12700" cap="flat">
              <a:solidFill>
                <a:srgbClr val="5C5C5C"/>
              </a:solidFill>
              <a:custDash>
                <a:ds d="200000" sp="200000"/>
              </a:custDash>
              <a:miter lim="400000"/>
            </a:ln>
          </a:top>
          <a:bottom>
            <a:ln w="12700" cap="flat">
              <a:solidFill>
                <a:srgbClr val="5C5C5C"/>
              </a:solidFill>
              <a:custDash>
                <a:ds d="200000" sp="200000"/>
              </a:custDash>
              <a:miter lim="400000"/>
            </a:ln>
          </a:bottom>
          <a:insideH>
            <a:ln w="12700" cap="flat">
              <a:solidFill>
                <a:srgbClr val="5C5C5C"/>
              </a:solidFill>
              <a:custDash>
                <a:ds d="200000" sp="200000"/>
              </a:custDash>
              <a:miter lim="400000"/>
            </a:ln>
          </a:insideH>
          <a:insideV>
            <a:ln w="12700" cap="flat">
              <a:noFill/>
              <a:miter lim="400000"/>
            </a:ln>
          </a:insideV>
        </a:tcBdr>
        <a:fill>
          <a:noFill/>
        </a:fill>
      </a:tcStyle>
    </a:firstCol>
    <a:la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noFill/>
              <a:miter lim="400000"/>
            </a:ln>
          </a:bottom>
          <a:insideH>
            <a:ln w="12700" cap="flat">
              <a:solidFill>
                <a:srgbClr val="5C5C5C"/>
              </a:solidFill>
              <a:custDash>
                <a:ds d="200000" sp="200000"/>
              </a:custDash>
              <a:miter lim="400000"/>
            </a:ln>
          </a:insideH>
          <a:insideV>
            <a:ln w="12700" cap="flat">
              <a:noFill/>
              <a:miter lim="400000"/>
            </a:ln>
          </a:insideV>
        </a:tcBdr>
        <a:fill>
          <a:noFill/>
        </a:fill>
      </a:tcStyle>
    </a:lastRow>
    <a:fir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noFill/>
              <a:miter lim="400000"/>
            </a:ln>
          </a:top>
          <a:bottom>
            <a:ln w="12700" cap="flat">
              <a:solidFill>
                <a:srgbClr val="5C5C5C"/>
              </a:solidFill>
              <a:prstDash val="solid"/>
              <a:miter lim="400000"/>
            </a:ln>
          </a:bottom>
          <a:insideH>
            <a:ln w="12700" cap="flat">
              <a:solidFill>
                <a:srgbClr val="5C5C5C"/>
              </a:solidFill>
              <a:custDash>
                <a:ds d="200000" sp="200000"/>
              </a:custDash>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43" name="Shape 143"/>
          <p:cNvSpPr/>
          <p:nvPr>
            <p:ph type="sldImg"/>
          </p:nvPr>
        </p:nvSpPr>
        <p:spPr>
          <a:xfrm>
            <a:off x="1143000" y="685800"/>
            <a:ext cx="4572000" cy="3429000"/>
          </a:xfrm>
          <a:prstGeom prst="rect">
            <a:avLst/>
          </a:prstGeom>
        </p:spPr>
        <p:txBody>
          <a:bodyPr/>
          <a:lstStyle/>
          <a:p>
            <a:pPr/>
          </a:p>
        </p:txBody>
      </p:sp>
      <p:sp>
        <p:nvSpPr>
          <p:cNvPr id="144" name="Shape 144"/>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2.xml.rels><?xml version="1.0" encoding="UTF-8"?>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3.xml.rels><?xml version="1.0" encoding="UTF-8"?>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Relationships>

</file>

<file path=ppt/notesSlides/_rels/notesSlide4.xml.rels><?xml version="1.0" encoding="UTF-8"?>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5.xml.rels><?xml version="1.0" encoding="UTF-8"?>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Relationships>

</file>

<file path=ppt/notesSlides/_rels/notesSlide6.xml.rels><?xml version="1.0" encoding="UTF-8"?>
<Relationships xmlns="http://schemas.openxmlformats.org/package/2006/relationships"><Relationship Id="rId1" Type="http://schemas.openxmlformats.org/officeDocument/2006/relationships/slide" Target="../slides/slide27.xml"/><Relationship Id="rId2" Type="http://schemas.openxmlformats.org/officeDocument/2006/relationships/notesMaster" Target="../notesMasters/notesMaster1.xml"/></Relationships>

</file>

<file path=ppt/notesSlides/_rels/notesSlide7.xml.rels><?xml version="1.0" encoding="UTF-8"?>
<Relationships xmlns="http://schemas.openxmlformats.org/package/2006/relationships"><Relationship Id="rId1" Type="http://schemas.openxmlformats.org/officeDocument/2006/relationships/slide" Target="../slides/slide29.xml"/><Relationship Id="rId2" Type="http://schemas.openxmlformats.org/officeDocument/2006/relationships/notesMaster" Target="../notesMasters/notesMaster1.xml"/></Relationships>

</file>

<file path=ppt/notesSlides/_rels/notesSlide8.xml.rels><?xml version="1.0" encoding="UTF-8"?>
<Relationships xmlns="http://schemas.openxmlformats.org/package/2006/relationships"><Relationship Id="rId1" Type="http://schemas.openxmlformats.org/officeDocument/2006/relationships/slide" Target="../slides/slide31.xml"/><Relationship Id="rId2" Type="http://schemas.openxmlformats.org/officeDocument/2006/relationships/notesMaster" Target="../notesMasters/notesMaster1.xml"/></Relationships>

</file>

<file path=ppt/notesSlides/_rels/notesSlide9.xml.rels><?xml version="1.0" encoding="UTF-8"?>
<Relationships xmlns="http://schemas.openxmlformats.org/package/2006/relationships"><Relationship Id="rId1" Type="http://schemas.openxmlformats.org/officeDocument/2006/relationships/slide" Target="../slides/slide33.xml"/><Relationship Id="rId2" Type="http://schemas.openxmlformats.org/officeDocument/2006/relationships/notesMaster" Target="../notesMasters/notesMaster1.xml"/></Relationships>

</file>

<file path=ppt/notesSlides/_rels/notesSlide10.xml.rels><?xml version="1.0" encoding="UTF-8"?>
<Relationships xmlns="http://schemas.openxmlformats.org/package/2006/relationships"><Relationship Id="rId1" Type="http://schemas.openxmlformats.org/officeDocument/2006/relationships/slide" Target="../slides/slide35.xml"/><Relationship Id="rId2" Type="http://schemas.openxmlformats.org/officeDocument/2006/relationships/notesMaster" Target="../notesMasters/notesMaster1.xml"/></Relationships>

</file>

<file path=ppt/notesSlides/_rels/notesSlide11.xml.rels><?xml version="1.0" encoding="UTF-8"?>
<Relationships xmlns="http://schemas.openxmlformats.org/package/2006/relationships"><Relationship Id="rId1" Type="http://schemas.openxmlformats.org/officeDocument/2006/relationships/slide" Target="../slides/slide37.xml"/><Relationship Id="rId2" Type="http://schemas.openxmlformats.org/officeDocument/2006/relationships/notesMaster" Target="../notesMasters/notesMaster1.xml"/></Relationships>

</file>

<file path=ppt/notesSlides/_rels/notesSlide12.xml.rels><?xml version="1.0" encoding="UTF-8"?>
<Relationships xmlns="http://schemas.openxmlformats.org/package/2006/relationships"><Relationship Id="rId1" Type="http://schemas.openxmlformats.org/officeDocument/2006/relationships/slide" Target="../slides/slide38.xml"/><Relationship Id="rId2" Type="http://schemas.openxmlformats.org/officeDocument/2006/relationships/notesMaster" Target="../notesMasters/notesMaster1.xml"/><Relationship Id="rId3" Type="http://schemas.openxmlformats.org/officeDocument/2006/relationships/hyperlink" Target="https://www.sexandu.ca/consent/what-is-consent/" TargetMode="External"/><Relationship Id="rId4" Type="http://schemas.openxmlformats.org/officeDocument/2006/relationships/hyperlink" Target="https://www.educaloi.qc.ca/en/capsules/consent-sexual-activities" TargetMode="External"/><Relationship Id="rId5" Type="http://schemas.openxmlformats.org/officeDocument/2006/relationships/hyperlink" Target="http://www.scarleteen.com/article/advice/yes_no_maybe_so_a_sexual_inventory_stocklist" TargetMode="External"/><Relationship Id="rId6" Type="http://schemas.openxmlformats.org/officeDocument/2006/relationships/hyperlink" Target="http://www.catherinecoaches.com/pdf/WWWchartsfreedownload.pdf"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1" name="Shape 171"/>
          <p:cNvSpPr/>
          <p:nvPr>
            <p:ph type="sldImg"/>
          </p:nvPr>
        </p:nvSpPr>
        <p:spPr>
          <a:prstGeom prst="rect">
            <a:avLst/>
          </a:prstGeom>
        </p:spPr>
        <p:txBody>
          <a:bodyPr/>
          <a:lstStyle/>
          <a:p>
            <a:pPr/>
          </a:p>
        </p:txBody>
      </p:sp>
      <p:sp>
        <p:nvSpPr>
          <p:cNvPr id="172" name="Shape 172"/>
          <p:cNvSpPr/>
          <p:nvPr>
            <p:ph type="body" sz="quarter" idx="1"/>
          </p:nvPr>
        </p:nvSpPr>
        <p:spPr>
          <a:prstGeom prst="rect">
            <a:avLst/>
          </a:prstGeom>
        </p:spPr>
        <p:txBody>
          <a:bodyPr/>
          <a:lstStyle/>
          <a:p>
            <a:pPr/>
          </a:p>
          <a:p>
            <a:pPr/>
            <a:r>
              <a:t>This means what someone says also what people don’t say. What they are doing with their body matters, do they look receptive or unreceptive, are they smiling or frowning. A lot of how we communicate is unspoken.</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1" name="Shape 231"/>
          <p:cNvSpPr/>
          <p:nvPr>
            <p:ph type="sldImg"/>
          </p:nvPr>
        </p:nvSpPr>
        <p:spPr>
          <a:prstGeom prst="rect">
            <a:avLst/>
          </a:prstGeom>
        </p:spPr>
        <p:txBody>
          <a:bodyPr/>
          <a:lstStyle/>
          <a:p>
            <a:pPr/>
          </a:p>
        </p:txBody>
      </p:sp>
      <p:sp>
        <p:nvSpPr>
          <p:cNvPr id="232" name="Shape 232"/>
          <p:cNvSpPr/>
          <p:nvPr>
            <p:ph type="body" sz="quarter" idx="1"/>
          </p:nvPr>
        </p:nvSpPr>
        <p:spPr>
          <a:prstGeom prst="rect">
            <a:avLst/>
          </a:prstGeom>
        </p:spPr>
        <p:txBody>
          <a:bodyPr/>
          <a:lstStyle/>
          <a:p>
            <a:pPr/>
            <a:r>
              <a:t>https://www.youtube.com/watch?v=fGoWLWS4-kU</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1" name="Shape 251"/>
          <p:cNvSpPr/>
          <p:nvPr>
            <p:ph type="sldImg"/>
          </p:nvPr>
        </p:nvSpPr>
        <p:spPr>
          <a:prstGeom prst="rect">
            <a:avLst/>
          </a:prstGeom>
        </p:spPr>
        <p:txBody>
          <a:bodyPr/>
          <a:lstStyle/>
          <a:p>
            <a:pPr/>
          </a:p>
        </p:txBody>
      </p:sp>
      <p:sp>
        <p:nvSpPr>
          <p:cNvPr id="252" name="Shape 252"/>
          <p:cNvSpPr/>
          <p:nvPr>
            <p:ph type="body" sz="quarter" idx="1"/>
          </p:nvPr>
        </p:nvSpPr>
        <p:spPr>
          <a:prstGeom prst="rect">
            <a:avLst/>
          </a:prstGeom>
        </p:spPr>
        <p:txBody>
          <a:bodyPr/>
          <a:lstStyle/>
          <a:p>
            <a:pPr/>
            <a:r>
              <a:t>If you are non-verbal there are other ways to communicate other than verbally talking, this is something you and your partner should review before commencing. You should be able to comfortably tell your partner if something hurts, if you want them to stop, or if you are happy with what’s happening.</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1" name="Shape 261"/>
          <p:cNvSpPr/>
          <p:nvPr>
            <p:ph type="sldImg"/>
          </p:nvPr>
        </p:nvSpPr>
        <p:spPr>
          <a:prstGeom prst="rect">
            <a:avLst/>
          </a:prstGeom>
        </p:spPr>
        <p:txBody>
          <a:bodyPr/>
          <a:lstStyle/>
          <a:p>
            <a:pPr/>
          </a:p>
        </p:txBody>
      </p:sp>
      <p:sp>
        <p:nvSpPr>
          <p:cNvPr id="262" name="Shape 262"/>
          <p:cNvSpPr/>
          <p:nvPr>
            <p:ph type="body" sz="quarter" idx="1"/>
          </p:nvPr>
        </p:nvSpPr>
        <p:spPr>
          <a:prstGeom prst="rect">
            <a:avLst/>
          </a:prstGeom>
        </p:spPr>
        <p:txBody>
          <a:bodyPr/>
          <a:lstStyle/>
          <a:p>
            <a:pPr/>
            <a:r>
              <a:t>Want/wills/won’ts will be explained in the future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3" name="Shape 273"/>
          <p:cNvSpPr/>
          <p:nvPr>
            <p:ph type="sldImg"/>
          </p:nvPr>
        </p:nvSpPr>
        <p:spPr>
          <a:prstGeom prst="rect">
            <a:avLst/>
          </a:prstGeom>
        </p:spPr>
        <p:txBody>
          <a:bodyPr/>
          <a:lstStyle/>
          <a:p>
            <a:pPr/>
          </a:p>
        </p:txBody>
      </p:sp>
      <p:sp>
        <p:nvSpPr>
          <p:cNvPr id="274" name="Shape 274"/>
          <p:cNvSpPr/>
          <p:nvPr>
            <p:ph type="body" sz="quarter" idx="1"/>
          </p:nvPr>
        </p:nvSpPr>
        <p:spPr>
          <a:prstGeom prst="rect">
            <a:avLst/>
          </a:prstGeom>
        </p:spPr>
        <p:txBody>
          <a:bodyPr/>
          <a:lstStyle/>
          <a:p>
            <a:pPr/>
            <a:r>
              <a:t>Remember if you or your partner says stop all sex should stop and you should make sure your partner is okay, safe, and comfortable</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2" name="Shape 322"/>
          <p:cNvSpPr/>
          <p:nvPr>
            <p:ph type="sldImg"/>
          </p:nvPr>
        </p:nvSpPr>
        <p:spPr>
          <a:prstGeom prst="rect">
            <a:avLst/>
          </a:prstGeom>
        </p:spPr>
        <p:txBody>
          <a:bodyPr/>
          <a:lstStyle/>
          <a:p>
            <a:pPr/>
          </a:p>
        </p:txBody>
      </p:sp>
      <p:sp>
        <p:nvSpPr>
          <p:cNvPr id="323" name="Shape 323"/>
          <p:cNvSpPr/>
          <p:nvPr>
            <p:ph type="body" sz="quarter" idx="1"/>
          </p:nvPr>
        </p:nvSpPr>
        <p:spPr>
          <a:prstGeom prst="rect">
            <a:avLst/>
          </a:prstGeom>
        </p:spPr>
        <p:txBody>
          <a:bodyPr/>
          <a:lstStyle/>
          <a:p>
            <a:pPr/>
            <a:r>
              <a:t>In the following slides there will be many examples given. At the end of the example there will be time to discuss how one person may communicate with their partner. </a:t>
            </a:r>
          </a:p>
          <a:p>
            <a:pPr/>
          </a:p>
          <a:p>
            <a:pPr/>
            <a:r>
              <a:t>Give people time to answer then go onto the next slide for the suggested response. This can either been done in small group settings or as a large group responding.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3" name="Shape 333"/>
          <p:cNvSpPr/>
          <p:nvPr>
            <p:ph type="sldImg"/>
          </p:nvPr>
        </p:nvSpPr>
        <p:spPr>
          <a:prstGeom prst="rect">
            <a:avLst/>
          </a:prstGeom>
        </p:spPr>
        <p:txBody>
          <a:bodyPr/>
          <a:lstStyle/>
          <a:p>
            <a:pPr/>
          </a:p>
        </p:txBody>
      </p:sp>
      <p:sp>
        <p:nvSpPr>
          <p:cNvPr id="334" name="Shape 334"/>
          <p:cNvSpPr/>
          <p:nvPr>
            <p:ph type="body" sz="quarter" idx="1"/>
          </p:nvPr>
        </p:nvSpPr>
        <p:spPr>
          <a:prstGeom prst="rect">
            <a:avLst/>
          </a:prstGeom>
        </p:spPr>
        <p:txBody>
          <a:bodyPr/>
          <a:lstStyle/>
          <a:p>
            <a:pPr/>
            <a:r>
              <a:t>However Pat brings it up Sam should respect her decision and desire to not want to use whichever toy she has spoken about. Sam should not pressure Pat into trying it, Pat has spoken and her decision should be respected.</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4" name="Shape 344"/>
          <p:cNvSpPr/>
          <p:nvPr>
            <p:ph type="sldImg"/>
          </p:nvPr>
        </p:nvSpPr>
        <p:spPr>
          <a:prstGeom prst="rect">
            <a:avLst/>
          </a:prstGeom>
        </p:spPr>
        <p:txBody>
          <a:bodyPr/>
          <a:lstStyle/>
          <a:p>
            <a:pPr/>
          </a:p>
        </p:txBody>
      </p:sp>
      <p:sp>
        <p:nvSpPr>
          <p:cNvPr id="345" name="Shape 345"/>
          <p:cNvSpPr/>
          <p:nvPr>
            <p:ph type="body" sz="quarter" idx="1"/>
          </p:nvPr>
        </p:nvSpPr>
        <p:spPr>
          <a:prstGeom prst="rect">
            <a:avLst/>
          </a:prstGeom>
        </p:spPr>
        <p:txBody>
          <a:bodyPr/>
          <a:lstStyle/>
          <a:p>
            <a:pPr/>
            <a:r>
              <a:t>Just because they are on a romantic vacation doesn’t mean Mo or Jo owe each other anything. Jo should respect Mo’s decision to not be interested in sex and make sure he is comfortable.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5" name="Shape 355"/>
          <p:cNvSpPr/>
          <p:nvPr>
            <p:ph type="sldImg"/>
          </p:nvPr>
        </p:nvSpPr>
        <p:spPr>
          <a:prstGeom prst="rect">
            <a:avLst/>
          </a:prstGeom>
        </p:spPr>
        <p:txBody>
          <a:bodyPr/>
          <a:lstStyle/>
          <a:p>
            <a:pPr/>
          </a:p>
        </p:txBody>
      </p:sp>
      <p:sp>
        <p:nvSpPr>
          <p:cNvPr id="356" name="Shape 356"/>
          <p:cNvSpPr/>
          <p:nvPr>
            <p:ph type="body" sz="quarter" idx="1"/>
          </p:nvPr>
        </p:nvSpPr>
        <p:spPr>
          <a:prstGeom prst="rect">
            <a:avLst/>
          </a:prstGeom>
        </p:spPr>
        <p:txBody>
          <a:bodyPr/>
          <a:lstStyle/>
          <a:p>
            <a:pPr/>
            <a:r>
              <a:t>Regardless of previous discussion about hooking up sex does not have to happen. Mid hook up one person can say stop and all people involved should stop. The important thing is making sure the partner wanting to stop is safe, comfortable and okay. Rylie should make sure Remi is safe and comfortable.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6" name="Shape 366"/>
          <p:cNvSpPr/>
          <p:nvPr>
            <p:ph type="sldImg"/>
          </p:nvPr>
        </p:nvSpPr>
        <p:spPr>
          <a:prstGeom prst="rect">
            <a:avLst/>
          </a:prstGeom>
        </p:spPr>
        <p:txBody>
          <a:bodyPr/>
          <a:lstStyle/>
          <a:p>
            <a:pPr/>
          </a:p>
        </p:txBody>
      </p:sp>
      <p:sp>
        <p:nvSpPr>
          <p:cNvPr id="367" name="Shape 367"/>
          <p:cNvSpPr/>
          <p:nvPr>
            <p:ph type="body" sz="quarter" idx="1"/>
          </p:nvPr>
        </p:nvSpPr>
        <p:spPr>
          <a:prstGeom prst="rect">
            <a:avLst/>
          </a:prstGeom>
        </p:spPr>
        <p:txBody>
          <a:bodyPr/>
          <a:lstStyle/>
          <a:p>
            <a:pPr/>
            <a:r>
              <a:t>Barrier methods are really important. If someone says they want to use barrier methods you should use barrier methods, this is a safe tool to ensure you are not receiving or giving STIs. The act of sheathing, removing a condom while the partner still believes you are wearing it, is deceitful and is not consensual. </a:t>
            </a:r>
          </a:p>
          <a:p>
            <a:pPr/>
          </a:p>
          <a:p>
            <a:pPr/>
            <a:r>
              <a:t>If you or your partner wants to wear barrier methods you should respect their decision.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7" name="Shape 377"/>
          <p:cNvSpPr/>
          <p:nvPr>
            <p:ph type="sldImg"/>
          </p:nvPr>
        </p:nvSpPr>
        <p:spPr>
          <a:prstGeom prst="rect">
            <a:avLst/>
          </a:prstGeom>
        </p:spPr>
        <p:txBody>
          <a:bodyPr/>
          <a:lstStyle/>
          <a:p>
            <a:pPr/>
          </a:p>
        </p:txBody>
      </p:sp>
      <p:sp>
        <p:nvSpPr>
          <p:cNvPr id="378" name="Shape 378"/>
          <p:cNvSpPr/>
          <p:nvPr>
            <p:ph type="body" sz="quarter" idx="1"/>
          </p:nvPr>
        </p:nvSpPr>
        <p:spPr>
          <a:prstGeom prst="rect">
            <a:avLst/>
          </a:prstGeom>
        </p:spPr>
        <p:txBody>
          <a:bodyPr/>
          <a:lstStyle/>
          <a:p>
            <a:pPr/>
            <a:r>
              <a:t>Just because Quinn paid for dinner doesn’t mean Amari owes Quinn. Whatever decision about staying or going should be respected by both parties.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3" name="Shape 383"/>
          <p:cNvSpPr/>
          <p:nvPr>
            <p:ph type="sldImg"/>
          </p:nvPr>
        </p:nvSpPr>
        <p:spPr>
          <a:prstGeom prst="rect">
            <a:avLst/>
          </a:prstGeom>
        </p:spPr>
        <p:txBody>
          <a:bodyPr/>
          <a:lstStyle/>
          <a:p>
            <a:pPr/>
          </a:p>
        </p:txBody>
      </p:sp>
      <p:sp>
        <p:nvSpPr>
          <p:cNvPr id="384" name="Shape 384"/>
          <p:cNvSpPr/>
          <p:nvPr>
            <p:ph type="body" sz="quarter" idx="1"/>
          </p:nvPr>
        </p:nvSpPr>
        <p:spPr>
          <a:prstGeom prst="rect">
            <a:avLst/>
          </a:prstGeom>
        </p:spPr>
        <p:txBody>
          <a:bodyPr/>
          <a:lstStyle/>
          <a:p>
            <a:pPr/>
            <a:r>
              <a:t>Sources:</a:t>
            </a:r>
          </a:p>
          <a:p>
            <a:pPr/>
            <a:r>
              <a:t>—</a:t>
            </a:r>
          </a:p>
          <a:p>
            <a:pPr/>
            <a:r>
              <a:rPr u="sng">
                <a:hlinkClick r:id="rId3" invalidUrl="" action="" tgtFrame="" tooltip="" history="1" highlightClick="0" endSnd="0"/>
              </a:rPr>
              <a:t>https://www.sexandu.ca/consent/what-is-consent/</a:t>
            </a:r>
          </a:p>
          <a:p>
            <a:pPr/>
            <a:r>
              <a:rPr u="sng">
                <a:hlinkClick r:id="rId4" invalidUrl="" action="" tgtFrame="" tooltip="" history="1" highlightClick="0" endSnd="0"/>
              </a:rPr>
              <a:t>https://www.educaloi.qc.ca/en/capsules/consent-sexual-activities</a:t>
            </a:r>
          </a:p>
          <a:p>
            <a:pPr/>
            <a:r>
              <a:rPr u="sng">
                <a:hlinkClick r:id="rId5" invalidUrl="" action="" tgtFrame="" tooltip="" history="1" highlightClick="0" endSnd="0"/>
              </a:rPr>
              <a:t>http://www.scarleteen.com/article/advice/yes_no_maybe_so_a_sexual_inventory_stocklist</a:t>
            </a:r>
          </a:p>
          <a:p>
            <a:pPr/>
            <a:r>
              <a:rPr u="sng">
                <a:hlinkClick r:id="rId6" invalidUrl="" action="" tgtFrame="" tooltip="" history="1" highlightClick="0" endSnd="0"/>
              </a:rPr>
              <a:t>http://www.catherinecoaches.com/pdf/WWWchartsfreedownload.pdf</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amp; Subtitle">
    <p:spTree>
      <p:nvGrpSpPr>
        <p:cNvPr id="1" name=""/>
        <p:cNvGrpSpPr/>
        <p:nvPr/>
      </p:nvGrpSpPr>
      <p:grpSpPr>
        <a:xfrm>
          <a:off x="0" y="0"/>
          <a:ext cx="0" cy="0"/>
          <a:chOff x="0" y="0"/>
          <a:chExt cx="0" cy="0"/>
        </a:xfrm>
      </p:grpSpPr>
      <p:sp>
        <p:nvSpPr>
          <p:cNvPr id="11" name="Line"/>
          <p:cNvSpPr/>
          <p:nvPr>
            <p:ph type="body" sz="quarter" idx="13"/>
          </p:nvPr>
        </p:nvSpPr>
        <p:spPr>
          <a:xfrm>
            <a:off x="571500" y="5588000"/>
            <a:ext cx="11875780" cy="3"/>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12" name="Title Text"/>
          <p:cNvSpPr txBox="1"/>
          <p:nvPr>
            <p:ph type="title"/>
          </p:nvPr>
        </p:nvSpPr>
        <p:spPr>
          <a:xfrm>
            <a:off x="571500" y="571500"/>
            <a:ext cx="11861800" cy="5181600"/>
          </a:xfrm>
          <a:prstGeom prst="rect">
            <a:avLst/>
          </a:prstGeom>
        </p:spPr>
        <p:txBody>
          <a:bodyPr anchor="b"/>
          <a:lstStyle>
            <a:lvl1pPr algn="ctr">
              <a:lnSpc>
                <a:spcPct val="80000"/>
              </a:lnSpc>
              <a:spcBef>
                <a:spcPts val="0"/>
              </a:spcBef>
              <a:defRPr sz="12100">
                <a:solidFill>
                  <a:srgbClr val="5C5C5C"/>
                </a:solidFill>
              </a:defRPr>
            </a:lvl1pPr>
          </a:lstStyle>
          <a:p>
            <a:pPr/>
            <a:r>
              <a:t>Title Text</a:t>
            </a:r>
          </a:p>
        </p:txBody>
      </p:sp>
      <p:sp>
        <p:nvSpPr>
          <p:cNvPr id="13" name="Body Level One…"/>
          <p:cNvSpPr txBox="1"/>
          <p:nvPr>
            <p:ph type="body" sz="half" idx="1"/>
          </p:nvPr>
        </p:nvSpPr>
        <p:spPr>
          <a:xfrm>
            <a:off x="571500" y="5676900"/>
            <a:ext cx="11861800" cy="3263900"/>
          </a:xfrm>
          <a:prstGeom prst="rect">
            <a:avLst/>
          </a:prstGeom>
        </p:spPr>
        <p:txBody>
          <a:bodyPr/>
          <a:lstStyle>
            <a:lvl1pPr marL="0" indent="0" algn="ctr">
              <a:lnSpc>
                <a:spcPct val="70000"/>
              </a:lnSpc>
              <a:spcBef>
                <a:spcPts val="0"/>
              </a:spcBef>
              <a:buSzTx/>
              <a:buFontTx/>
              <a:buNone/>
              <a:defRPr i="1" sz="4800">
                <a:solidFill>
                  <a:srgbClr val="747676"/>
                </a:solidFill>
              </a:defRPr>
            </a:lvl1pPr>
            <a:lvl2pPr marL="0" indent="0" algn="ctr">
              <a:lnSpc>
                <a:spcPct val="70000"/>
              </a:lnSpc>
              <a:spcBef>
                <a:spcPts val="0"/>
              </a:spcBef>
              <a:buSzTx/>
              <a:buFontTx/>
              <a:buNone/>
              <a:defRPr i="1" sz="4800">
                <a:solidFill>
                  <a:srgbClr val="747676"/>
                </a:solidFill>
              </a:defRPr>
            </a:lvl2pPr>
            <a:lvl3pPr marL="0" indent="0" algn="ctr">
              <a:lnSpc>
                <a:spcPct val="70000"/>
              </a:lnSpc>
              <a:spcBef>
                <a:spcPts val="0"/>
              </a:spcBef>
              <a:buSzTx/>
              <a:buFontTx/>
              <a:buNone/>
              <a:defRPr i="1" sz="4800">
                <a:solidFill>
                  <a:srgbClr val="747676"/>
                </a:solidFill>
              </a:defRPr>
            </a:lvl3pPr>
            <a:lvl4pPr marL="0" indent="0" algn="ctr">
              <a:lnSpc>
                <a:spcPct val="70000"/>
              </a:lnSpc>
              <a:spcBef>
                <a:spcPts val="0"/>
              </a:spcBef>
              <a:buSzTx/>
              <a:buFontTx/>
              <a:buNone/>
              <a:defRPr i="1" sz="4800">
                <a:solidFill>
                  <a:srgbClr val="747676"/>
                </a:solidFill>
              </a:defRPr>
            </a:lvl4pPr>
            <a:lvl5pPr marL="0" indent="0" algn="ctr">
              <a:lnSpc>
                <a:spcPct val="70000"/>
              </a:lnSpc>
              <a:spcBef>
                <a:spcPts val="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14" name="Slide Number"/>
          <p:cNvSpPr txBox="1"/>
          <p:nvPr>
            <p:ph type="sldNum" sz="quarter" idx="2"/>
          </p:nvPr>
        </p:nvSpPr>
        <p:spPr>
          <a:xfrm>
            <a:off x="12088552" y="9189156"/>
            <a:ext cx="309365" cy="3429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Horizontal">
    <p:spTree>
      <p:nvGrpSpPr>
        <p:cNvPr id="1" name=""/>
        <p:cNvGrpSpPr/>
        <p:nvPr/>
      </p:nvGrpSpPr>
      <p:grpSpPr>
        <a:xfrm>
          <a:off x="0" y="0"/>
          <a:ext cx="0" cy="0"/>
          <a:chOff x="0" y="0"/>
          <a:chExt cx="0" cy="0"/>
        </a:xfrm>
      </p:grpSpPr>
      <p:sp>
        <p:nvSpPr>
          <p:cNvPr id="21" name="118295074_2675x2907.jpeg"/>
          <p:cNvSpPr/>
          <p:nvPr>
            <p:ph type="pic" idx="13"/>
          </p:nvPr>
        </p:nvSpPr>
        <p:spPr>
          <a:xfrm>
            <a:off x="-25400" y="-1130300"/>
            <a:ext cx="13045441" cy="14173329"/>
          </a:xfrm>
          <a:prstGeom prst="rect">
            <a:avLst/>
          </a:prstGeom>
        </p:spPr>
        <p:txBody>
          <a:bodyPr lIns="91439" tIns="45719" rIns="91439" bIns="45719">
            <a:noAutofit/>
          </a:bodyPr>
          <a:lstStyle/>
          <a:p>
            <a:pPr/>
          </a:p>
        </p:txBody>
      </p:sp>
      <p:sp>
        <p:nvSpPr>
          <p:cNvPr id="22" name="Rectangle"/>
          <p:cNvSpPr/>
          <p:nvPr>
            <p:ph type="body" sz="half" idx="14"/>
          </p:nvPr>
        </p:nvSpPr>
        <p:spPr>
          <a:xfrm>
            <a:off x="0" y="5422900"/>
            <a:ext cx="13004800" cy="3606800"/>
          </a:xfrm>
          <a:prstGeom prst="rect">
            <a:avLst/>
          </a:prstGeom>
          <a:solidFill>
            <a:srgbClr val="FFFFFF"/>
          </a:solidFill>
        </p:spPr>
        <p:txBody>
          <a:bodyPr anchor="ctr">
            <a:noAutofit/>
          </a:bodyPr>
          <a:lstStyle/>
          <a:p>
            <a:pPr marL="0" indent="0" algn="ctr">
              <a:spcBef>
                <a:spcPts val="0"/>
              </a:spcBef>
              <a:buSzTx/>
              <a:buFontTx/>
              <a:buNone/>
              <a:defRPr sz="2400">
                <a:latin typeface="DIN Alternate"/>
                <a:ea typeface="DIN Alternate"/>
                <a:cs typeface="DIN Alternate"/>
                <a:sym typeface="DIN Alternate"/>
              </a:defRPr>
            </a:pPr>
          </a:p>
        </p:txBody>
      </p:sp>
      <p:sp>
        <p:nvSpPr>
          <p:cNvPr id="23" name="Line"/>
          <p:cNvSpPr/>
          <p:nvPr>
            <p:ph type="body" sz="quarter" idx="15"/>
          </p:nvPr>
        </p:nvSpPr>
        <p:spPr>
          <a:xfrm flipV="1">
            <a:off x="571500" y="7619996"/>
            <a:ext cx="11874500" cy="4"/>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24" name="Title Text"/>
          <p:cNvSpPr txBox="1"/>
          <p:nvPr>
            <p:ph type="title"/>
          </p:nvPr>
        </p:nvSpPr>
        <p:spPr>
          <a:xfrm>
            <a:off x="571500" y="5562600"/>
            <a:ext cx="11861800" cy="2209800"/>
          </a:xfrm>
          <a:prstGeom prst="rect">
            <a:avLst/>
          </a:prstGeom>
        </p:spPr>
        <p:txBody>
          <a:bodyPr anchor="b"/>
          <a:lstStyle>
            <a:lvl1pPr algn="r">
              <a:lnSpc>
                <a:spcPct val="80000"/>
              </a:lnSpc>
              <a:spcBef>
                <a:spcPts val="0"/>
              </a:spcBef>
              <a:defRPr sz="12100">
                <a:solidFill>
                  <a:srgbClr val="5C5C5C"/>
                </a:solidFill>
              </a:defRPr>
            </a:lvl1pPr>
          </a:lstStyle>
          <a:p>
            <a:pPr/>
            <a:r>
              <a:t>Title Text</a:t>
            </a:r>
          </a:p>
        </p:txBody>
      </p:sp>
      <p:sp>
        <p:nvSpPr>
          <p:cNvPr id="25" name="Body Level One…"/>
          <p:cNvSpPr txBox="1"/>
          <p:nvPr>
            <p:ph type="body" sz="quarter" idx="1"/>
          </p:nvPr>
        </p:nvSpPr>
        <p:spPr>
          <a:xfrm>
            <a:off x="571500" y="7670800"/>
            <a:ext cx="11861800" cy="1231900"/>
          </a:xfrm>
          <a:prstGeom prst="rect">
            <a:avLst/>
          </a:prstGeom>
        </p:spPr>
        <p:txBody>
          <a:bodyPr/>
          <a:lstStyle>
            <a:lvl1pPr marL="0" indent="0" algn="r">
              <a:lnSpc>
                <a:spcPct val="70000"/>
              </a:lnSpc>
              <a:spcBef>
                <a:spcPts val="600"/>
              </a:spcBef>
              <a:buSzTx/>
              <a:buFontTx/>
              <a:buNone/>
              <a:defRPr i="1" sz="4800">
                <a:solidFill>
                  <a:srgbClr val="747676"/>
                </a:solidFill>
              </a:defRPr>
            </a:lvl1pPr>
            <a:lvl2pPr marL="0" indent="0" algn="r">
              <a:lnSpc>
                <a:spcPct val="70000"/>
              </a:lnSpc>
              <a:spcBef>
                <a:spcPts val="600"/>
              </a:spcBef>
              <a:buSzTx/>
              <a:buFontTx/>
              <a:buNone/>
              <a:defRPr i="1" sz="4800">
                <a:solidFill>
                  <a:srgbClr val="747676"/>
                </a:solidFill>
              </a:defRPr>
            </a:lvl2pPr>
            <a:lvl3pPr marL="0" indent="0" algn="r">
              <a:lnSpc>
                <a:spcPct val="70000"/>
              </a:lnSpc>
              <a:spcBef>
                <a:spcPts val="600"/>
              </a:spcBef>
              <a:buSzTx/>
              <a:buFontTx/>
              <a:buNone/>
              <a:defRPr i="1" sz="4800">
                <a:solidFill>
                  <a:srgbClr val="747676"/>
                </a:solidFill>
              </a:defRPr>
            </a:lvl3pPr>
            <a:lvl4pPr marL="0" indent="0" algn="r">
              <a:lnSpc>
                <a:spcPct val="70000"/>
              </a:lnSpc>
              <a:spcBef>
                <a:spcPts val="600"/>
              </a:spcBef>
              <a:buSzTx/>
              <a:buFontTx/>
              <a:buNone/>
              <a:defRPr i="1" sz="4800">
                <a:solidFill>
                  <a:srgbClr val="747676"/>
                </a:solidFill>
              </a:defRPr>
            </a:lvl4pPr>
            <a:lvl5pPr marL="0" indent="0" algn="r">
              <a:lnSpc>
                <a:spcPct val="70000"/>
              </a:lnSpc>
              <a:spcBef>
                <a:spcPts val="60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26" name="Slide Number"/>
          <p:cNvSpPr txBox="1"/>
          <p:nvPr>
            <p:ph type="sldNum" sz="quarter" idx="2"/>
          </p:nvPr>
        </p:nvSpPr>
        <p:spPr>
          <a:xfrm>
            <a:off x="12092513" y="9194800"/>
            <a:ext cx="309365" cy="342900"/>
          </a:xfrm>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er">
    <p:spTree>
      <p:nvGrpSpPr>
        <p:cNvPr id="1" name=""/>
        <p:cNvGrpSpPr/>
        <p:nvPr/>
      </p:nvGrpSpPr>
      <p:grpSpPr>
        <a:xfrm>
          <a:off x="0" y="0"/>
          <a:ext cx="0" cy="0"/>
          <a:chOff x="0" y="0"/>
          <a:chExt cx="0" cy="0"/>
        </a:xfrm>
      </p:grpSpPr>
      <p:sp>
        <p:nvSpPr>
          <p:cNvPr id="33" name="Title Text"/>
          <p:cNvSpPr txBox="1"/>
          <p:nvPr>
            <p:ph type="title"/>
          </p:nvPr>
        </p:nvSpPr>
        <p:spPr>
          <a:xfrm>
            <a:off x="571500" y="571500"/>
            <a:ext cx="11861800" cy="5181600"/>
          </a:xfrm>
          <a:prstGeom prst="rect">
            <a:avLst/>
          </a:prstGeom>
        </p:spPr>
        <p:txBody>
          <a:bodyPr anchor="b"/>
          <a:lstStyle>
            <a:lvl1pPr algn="ctr">
              <a:lnSpc>
                <a:spcPct val="80000"/>
              </a:lnSpc>
              <a:spcBef>
                <a:spcPts val="0"/>
              </a:spcBef>
              <a:defRPr sz="12100">
                <a:solidFill>
                  <a:srgbClr val="5C5C5C"/>
                </a:solidFill>
              </a:defRPr>
            </a:lvl1pPr>
          </a:lstStyle>
          <a:p>
            <a:pPr/>
            <a:r>
              <a:t>Title Text</a:t>
            </a:r>
          </a:p>
        </p:txBody>
      </p:sp>
      <p:sp>
        <p:nvSpPr>
          <p:cNvPr id="34" name="Slide Number"/>
          <p:cNvSpPr txBox="1"/>
          <p:nvPr>
            <p:ph type="sldNum" sz="quarter" idx="2"/>
          </p:nvPr>
        </p:nvSpPr>
        <p:spPr>
          <a:xfrm>
            <a:off x="12083465" y="9189156"/>
            <a:ext cx="309365" cy="3429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
    <p:spTree>
      <p:nvGrpSpPr>
        <p:cNvPr id="1" name=""/>
        <p:cNvGrpSpPr/>
        <p:nvPr/>
      </p:nvGrpSpPr>
      <p:grpSpPr>
        <a:xfrm>
          <a:off x="0" y="0"/>
          <a:ext cx="0" cy="0"/>
          <a:chOff x="0" y="0"/>
          <a:chExt cx="0" cy="0"/>
        </a:xfrm>
      </p:grpSpPr>
      <p:sp>
        <p:nvSpPr>
          <p:cNvPr id="41" name="182429520_1646x1646.jpeg"/>
          <p:cNvSpPr/>
          <p:nvPr>
            <p:ph type="pic" idx="13"/>
          </p:nvPr>
        </p:nvSpPr>
        <p:spPr>
          <a:xfrm>
            <a:off x="4191000" y="-12700"/>
            <a:ext cx="9779000" cy="9779000"/>
          </a:xfrm>
          <a:prstGeom prst="rect">
            <a:avLst/>
          </a:prstGeom>
        </p:spPr>
        <p:txBody>
          <a:bodyPr lIns="91439" tIns="45719" rIns="91439" bIns="45719">
            <a:noAutofit/>
          </a:bodyPr>
          <a:lstStyle/>
          <a:p>
            <a:pPr/>
          </a:p>
        </p:txBody>
      </p:sp>
      <p:sp>
        <p:nvSpPr>
          <p:cNvPr id="42" name="Line"/>
          <p:cNvSpPr/>
          <p:nvPr>
            <p:ph type="body" sz="quarter" idx="14"/>
          </p:nvPr>
        </p:nvSpPr>
        <p:spPr>
          <a:xfrm flipV="1">
            <a:off x="571500" y="7619998"/>
            <a:ext cx="6451600" cy="3"/>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43" name="Title Text"/>
          <p:cNvSpPr txBox="1"/>
          <p:nvPr>
            <p:ph type="title"/>
          </p:nvPr>
        </p:nvSpPr>
        <p:spPr>
          <a:xfrm>
            <a:off x="571500" y="571500"/>
            <a:ext cx="6451600" cy="7213600"/>
          </a:xfrm>
          <a:prstGeom prst="rect">
            <a:avLst/>
          </a:prstGeom>
        </p:spPr>
        <p:txBody>
          <a:bodyPr anchor="b"/>
          <a:lstStyle>
            <a:lvl1pPr algn="r">
              <a:lnSpc>
                <a:spcPct val="80000"/>
              </a:lnSpc>
              <a:spcBef>
                <a:spcPts val="0"/>
              </a:spcBef>
              <a:defRPr sz="12100">
                <a:solidFill>
                  <a:srgbClr val="5C5C5C"/>
                </a:solidFill>
              </a:defRPr>
            </a:lvl1pPr>
          </a:lstStyle>
          <a:p>
            <a:pPr/>
            <a:r>
              <a:t>Title Text</a:t>
            </a:r>
          </a:p>
        </p:txBody>
      </p:sp>
      <p:sp>
        <p:nvSpPr>
          <p:cNvPr id="44" name="Body Level One…"/>
          <p:cNvSpPr txBox="1"/>
          <p:nvPr>
            <p:ph type="body" sz="quarter" idx="1"/>
          </p:nvPr>
        </p:nvSpPr>
        <p:spPr>
          <a:xfrm>
            <a:off x="571500" y="7670800"/>
            <a:ext cx="6451600" cy="1358900"/>
          </a:xfrm>
          <a:prstGeom prst="rect">
            <a:avLst/>
          </a:prstGeom>
        </p:spPr>
        <p:txBody>
          <a:bodyPr/>
          <a:lstStyle>
            <a:lvl1pPr marL="0" indent="0" algn="r">
              <a:lnSpc>
                <a:spcPct val="70000"/>
              </a:lnSpc>
              <a:spcBef>
                <a:spcPts val="600"/>
              </a:spcBef>
              <a:buSzTx/>
              <a:buFontTx/>
              <a:buNone/>
              <a:defRPr i="1" sz="4800">
                <a:solidFill>
                  <a:srgbClr val="747676"/>
                </a:solidFill>
              </a:defRPr>
            </a:lvl1pPr>
            <a:lvl2pPr marL="0" indent="0" algn="r">
              <a:lnSpc>
                <a:spcPct val="70000"/>
              </a:lnSpc>
              <a:spcBef>
                <a:spcPts val="600"/>
              </a:spcBef>
              <a:buSzTx/>
              <a:buFontTx/>
              <a:buNone/>
              <a:defRPr i="1" sz="4800">
                <a:solidFill>
                  <a:srgbClr val="747676"/>
                </a:solidFill>
              </a:defRPr>
            </a:lvl2pPr>
            <a:lvl3pPr marL="0" indent="0" algn="r">
              <a:lnSpc>
                <a:spcPct val="70000"/>
              </a:lnSpc>
              <a:spcBef>
                <a:spcPts val="600"/>
              </a:spcBef>
              <a:buSzTx/>
              <a:buFontTx/>
              <a:buNone/>
              <a:defRPr i="1" sz="4800">
                <a:solidFill>
                  <a:srgbClr val="747676"/>
                </a:solidFill>
              </a:defRPr>
            </a:lvl3pPr>
            <a:lvl4pPr marL="0" indent="0" algn="r">
              <a:lnSpc>
                <a:spcPct val="70000"/>
              </a:lnSpc>
              <a:spcBef>
                <a:spcPts val="600"/>
              </a:spcBef>
              <a:buSzTx/>
              <a:buFontTx/>
              <a:buNone/>
              <a:defRPr i="1" sz="4800">
                <a:solidFill>
                  <a:srgbClr val="747676"/>
                </a:solidFill>
              </a:defRPr>
            </a:lvl4pPr>
            <a:lvl5pPr marL="0" indent="0" algn="r">
              <a:lnSpc>
                <a:spcPct val="70000"/>
              </a:lnSpc>
              <a:spcBef>
                <a:spcPts val="600"/>
              </a:spcBef>
              <a:buSzTx/>
              <a:buFontTx/>
              <a:buNone/>
              <a:defRPr i="1" sz="4800">
                <a:solidFill>
                  <a:srgbClr val="747676"/>
                </a:solidFill>
              </a:defRPr>
            </a:lvl5pPr>
          </a:lstStyle>
          <a:p>
            <a:pPr/>
            <a:r>
              <a:t>Body Level One</a:t>
            </a:r>
          </a:p>
          <a:p>
            <a:pPr lvl="1"/>
            <a:r>
              <a:t>Body Level Two</a:t>
            </a:r>
          </a:p>
          <a:p>
            <a:pPr lvl="2"/>
            <a:r>
              <a:t>Body Level Three</a:t>
            </a:r>
          </a:p>
          <a:p>
            <a:pPr lvl="3"/>
            <a:r>
              <a:t>Body Level Four</a:t>
            </a:r>
          </a:p>
          <a:p>
            <a:pPr lvl="4"/>
            <a:r>
              <a:t>Body Level Five</a:t>
            </a:r>
          </a:p>
        </p:txBody>
      </p:sp>
      <p:sp>
        <p:nvSpPr>
          <p:cNvPr id="45" name="Slide Number"/>
          <p:cNvSpPr txBox="1"/>
          <p:nvPr>
            <p:ph type="sldNum" sz="quarter" idx="2"/>
          </p:nvPr>
        </p:nvSpPr>
        <p:spPr>
          <a:xfrm>
            <a:off x="12092513" y="9194800"/>
            <a:ext cx="309365" cy="342900"/>
          </a:xfrm>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52" name="Line"/>
          <p:cNvSpPr/>
          <p:nvPr>
            <p:ph type="body" sz="quarter" idx="13"/>
          </p:nvPr>
        </p:nvSpPr>
        <p:spPr>
          <a:xfrm>
            <a:off x="571500" y="1574800"/>
            <a:ext cx="118618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53" name="Title Text"/>
          <p:cNvSpPr txBox="1"/>
          <p:nvPr>
            <p:ph type="title"/>
          </p:nvPr>
        </p:nvSpPr>
        <p:spPr>
          <a:prstGeom prst="rect">
            <a:avLst/>
          </a:prstGeom>
        </p:spPr>
        <p:txBody>
          <a:bodyPr/>
          <a:lstStyle/>
          <a:p>
            <a:pPr/>
            <a:r>
              <a:t>Title Text</a:t>
            </a:r>
          </a:p>
        </p:txBody>
      </p:sp>
      <p:sp>
        <p:nvSpPr>
          <p:cNvPr id="5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61" name="Line"/>
          <p:cNvSpPr/>
          <p:nvPr>
            <p:ph type="body" sz="quarter" idx="13"/>
          </p:nvPr>
        </p:nvSpPr>
        <p:spPr>
          <a:xfrm>
            <a:off x="571500" y="1574800"/>
            <a:ext cx="118618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62" name="Title Text"/>
          <p:cNvSpPr txBox="1"/>
          <p:nvPr>
            <p:ph type="title"/>
          </p:nvPr>
        </p:nvSpPr>
        <p:spPr>
          <a:prstGeom prst="rect">
            <a:avLst/>
          </a:prstGeom>
        </p:spPr>
        <p:txBody>
          <a:bodyPr/>
          <a:lstStyle/>
          <a:p>
            <a:pPr/>
            <a:r>
              <a:t>Title Text</a:t>
            </a:r>
          </a:p>
        </p:txBody>
      </p:sp>
      <p:sp>
        <p:nvSpPr>
          <p:cNvPr id="63"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71" name="118295074_2675x2907.jpeg"/>
          <p:cNvSpPr/>
          <p:nvPr>
            <p:ph type="pic" idx="13"/>
          </p:nvPr>
        </p:nvSpPr>
        <p:spPr>
          <a:xfrm>
            <a:off x="-203200" y="-12700"/>
            <a:ext cx="9000805" cy="9779000"/>
          </a:xfrm>
          <a:prstGeom prst="rect">
            <a:avLst/>
          </a:prstGeom>
        </p:spPr>
        <p:txBody>
          <a:bodyPr lIns="91439" tIns="45719" rIns="91439" bIns="45719">
            <a:noAutofit/>
          </a:bodyPr>
          <a:lstStyle/>
          <a:p>
            <a:pPr/>
          </a:p>
        </p:txBody>
      </p:sp>
      <p:sp>
        <p:nvSpPr>
          <p:cNvPr id="72" name="Line"/>
          <p:cNvSpPr/>
          <p:nvPr>
            <p:ph type="body" sz="quarter" idx="14"/>
          </p:nvPr>
        </p:nvSpPr>
        <p:spPr>
          <a:xfrm>
            <a:off x="7023100" y="1574800"/>
            <a:ext cx="53975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73" name="Title Text"/>
          <p:cNvSpPr txBox="1"/>
          <p:nvPr>
            <p:ph type="title"/>
          </p:nvPr>
        </p:nvSpPr>
        <p:spPr>
          <a:xfrm>
            <a:off x="7023100" y="723900"/>
            <a:ext cx="5397500" cy="723900"/>
          </a:xfrm>
          <a:prstGeom prst="rect">
            <a:avLst/>
          </a:prstGeom>
        </p:spPr>
        <p:txBody>
          <a:bodyPr/>
          <a:lstStyle/>
          <a:p>
            <a:pPr/>
            <a:r>
              <a:t>Title Text</a:t>
            </a:r>
          </a:p>
        </p:txBody>
      </p:sp>
      <p:sp>
        <p:nvSpPr>
          <p:cNvPr id="74" name="Body Level One…"/>
          <p:cNvSpPr txBox="1"/>
          <p:nvPr>
            <p:ph type="body" sz="half" idx="1"/>
          </p:nvPr>
        </p:nvSpPr>
        <p:spPr>
          <a:xfrm>
            <a:off x="7023100" y="1803400"/>
            <a:ext cx="5397500" cy="7226300"/>
          </a:xfrm>
          <a:prstGeom prst="rect">
            <a:avLst/>
          </a:prstGeom>
        </p:spPr>
        <p:txBody>
          <a:bodyPr/>
          <a:lstStyle>
            <a:lvl1pPr marL="406400" indent="-406400">
              <a:defRPr sz="2800"/>
            </a:lvl1pPr>
            <a:lvl2pPr marL="812800" indent="-406400">
              <a:defRPr sz="2800"/>
            </a:lvl2pPr>
            <a:lvl3pPr marL="1219200" indent="-406400">
              <a:defRPr sz="2800"/>
            </a:lvl3pPr>
            <a:lvl4pPr marL="1625600" indent="-406400">
              <a:defRPr sz="2800"/>
            </a:lvl4pPr>
            <a:lvl5pPr marL="2032000" indent="-406400">
              <a:defRPr sz="2800"/>
            </a:lvl5pPr>
          </a:lstStyle>
          <a:p>
            <a:pPr/>
            <a:r>
              <a:t>Body Level One</a:t>
            </a:r>
          </a:p>
          <a:p>
            <a:pPr lvl="1"/>
            <a:r>
              <a:t>Body Level Two</a:t>
            </a:r>
          </a:p>
          <a:p>
            <a:pPr lvl="2"/>
            <a:r>
              <a:t>Body Level Three</a:t>
            </a:r>
          </a:p>
          <a:p>
            <a:pPr lvl="3"/>
            <a:r>
              <a:t>Body Level Four</a:t>
            </a:r>
          </a:p>
          <a:p>
            <a:pPr lvl="4"/>
            <a:r>
              <a:t>Body Level Five</a:t>
            </a:r>
          </a:p>
        </p:txBody>
      </p:sp>
      <p:sp>
        <p:nvSpPr>
          <p:cNvPr id="7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82"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8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sp>
        <p:nvSpPr>
          <p:cNvPr id="90" name="118295074_2675x2907.jpeg"/>
          <p:cNvSpPr/>
          <p:nvPr>
            <p:ph type="pic" idx="13"/>
          </p:nvPr>
        </p:nvSpPr>
        <p:spPr>
          <a:xfrm>
            <a:off x="571500" y="508000"/>
            <a:ext cx="7454900" cy="8099439"/>
          </a:xfrm>
          <a:prstGeom prst="rect">
            <a:avLst/>
          </a:prstGeom>
        </p:spPr>
        <p:txBody>
          <a:bodyPr lIns="91439" tIns="45719" rIns="91439" bIns="45719">
            <a:noAutofit/>
          </a:bodyPr>
          <a:lstStyle/>
          <a:p>
            <a:pPr/>
          </a:p>
        </p:txBody>
      </p:sp>
      <p:sp>
        <p:nvSpPr>
          <p:cNvPr id="91" name="182741592_1098x949.jpeg"/>
          <p:cNvSpPr/>
          <p:nvPr>
            <p:ph type="pic" sz="quarter" idx="14"/>
          </p:nvPr>
        </p:nvSpPr>
        <p:spPr>
          <a:xfrm>
            <a:off x="7944067" y="424462"/>
            <a:ext cx="5275146" cy="4559301"/>
          </a:xfrm>
          <a:prstGeom prst="rect">
            <a:avLst/>
          </a:prstGeom>
        </p:spPr>
        <p:txBody>
          <a:bodyPr lIns="91439" tIns="45719" rIns="91439" bIns="45719">
            <a:noAutofit/>
          </a:bodyPr>
          <a:lstStyle/>
          <a:p>
            <a:pPr/>
          </a:p>
        </p:txBody>
      </p:sp>
      <p:sp>
        <p:nvSpPr>
          <p:cNvPr id="92" name="182429520_1646x1646.jpeg"/>
          <p:cNvSpPr/>
          <p:nvPr>
            <p:ph type="pic" sz="quarter" idx="15"/>
          </p:nvPr>
        </p:nvSpPr>
        <p:spPr>
          <a:xfrm>
            <a:off x="8102600" y="4267200"/>
            <a:ext cx="4470400" cy="4470400"/>
          </a:xfrm>
          <a:prstGeom prst="rect">
            <a:avLst/>
          </a:prstGeom>
        </p:spPr>
        <p:txBody>
          <a:bodyPr lIns="91439" tIns="45719" rIns="91439" bIns="45719">
            <a:noAutofit/>
          </a:bodyPr>
          <a:lstStyle/>
          <a:p>
            <a:pPr/>
          </a:p>
        </p:txBody>
      </p:sp>
      <p:sp>
        <p:nvSpPr>
          <p:cNvPr id="93" name="Body Level One…"/>
          <p:cNvSpPr txBox="1"/>
          <p:nvPr>
            <p:ph type="body" sz="quarter" idx="1"/>
          </p:nvPr>
        </p:nvSpPr>
        <p:spPr>
          <a:xfrm>
            <a:off x="571500" y="8051800"/>
            <a:ext cx="11861800" cy="1333500"/>
          </a:xfrm>
          <a:prstGeom prst="rect">
            <a:avLst/>
          </a:prstGeom>
        </p:spPr>
        <p:txBody>
          <a:bodyPr/>
          <a:lstStyle>
            <a:lvl1pPr marL="0" indent="0">
              <a:spcBef>
                <a:spcPts val="1400"/>
              </a:spcBef>
              <a:buSzTx/>
              <a:buFontTx/>
              <a:buNone/>
              <a:defRPr i="1" spc="28" sz="2800"/>
            </a:lvl1pPr>
            <a:lvl2pPr marL="0" indent="0">
              <a:spcBef>
                <a:spcPts val="1400"/>
              </a:spcBef>
              <a:buSzTx/>
              <a:buFontTx/>
              <a:buNone/>
              <a:defRPr i="1" spc="28" sz="2800"/>
            </a:lvl2pPr>
            <a:lvl3pPr marL="0" indent="0">
              <a:spcBef>
                <a:spcPts val="1400"/>
              </a:spcBef>
              <a:buSzTx/>
              <a:buFontTx/>
              <a:buNone/>
              <a:defRPr i="1" spc="28" sz="2800"/>
            </a:lvl3pPr>
            <a:lvl4pPr marL="0" indent="0">
              <a:spcBef>
                <a:spcPts val="1400"/>
              </a:spcBef>
              <a:buSzTx/>
              <a:buFontTx/>
              <a:buNone/>
              <a:defRPr i="1" spc="28" sz="2800"/>
            </a:lvl4pPr>
            <a:lvl5pPr marL="0" indent="0">
              <a:spcBef>
                <a:spcPts val="1400"/>
              </a:spcBef>
              <a:buSzTx/>
              <a:buFontTx/>
              <a:buNone/>
              <a:defRPr i="1" spc="28" sz="2800"/>
            </a:lvl5pPr>
          </a:lstStyle>
          <a:p>
            <a:pPr/>
            <a:r>
              <a:t>Body Level One</a:t>
            </a:r>
          </a:p>
          <a:p>
            <a:pPr lvl="1"/>
            <a:r>
              <a:t>Body Level Two</a:t>
            </a:r>
          </a:p>
          <a:p>
            <a:pPr lvl="2"/>
            <a:r>
              <a:t>Body Level Three</a:t>
            </a:r>
          </a:p>
          <a:p>
            <a:pPr lvl="3"/>
            <a:r>
              <a:t>Body Level Four</a:t>
            </a:r>
          </a:p>
          <a:p>
            <a:pPr lvl="4"/>
            <a:r>
              <a:t>Body Level Five</a:t>
            </a:r>
          </a:p>
        </p:txBody>
      </p:sp>
      <p:sp>
        <p:nvSpPr>
          <p:cNvPr id="9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101" name="“"/>
          <p:cNvSpPr txBox="1"/>
          <p:nvPr/>
        </p:nvSpPr>
        <p:spPr>
          <a:xfrm>
            <a:off x="508000" y="1771650"/>
            <a:ext cx="1697832" cy="31750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nSpc>
                <a:spcPct val="80000"/>
              </a:lnSpc>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1" i="0" spc="0" sz="21000">
                <a:solidFill>
                  <a:srgbClr val="E4E4E4"/>
                </a:solidFill>
                <a:latin typeface="Baskerville"/>
                <a:ea typeface="Baskerville"/>
                <a:cs typeface="Baskerville"/>
                <a:sym typeface="Baskerville"/>
              </a:defRPr>
            </a:lvl1pPr>
          </a:lstStyle>
          <a:p>
            <a:pPr/>
            <a:r>
              <a:t>“</a:t>
            </a:r>
          </a:p>
        </p:txBody>
      </p:sp>
      <p:sp>
        <p:nvSpPr>
          <p:cNvPr id="102" name="Type a quote here."/>
          <p:cNvSpPr txBox="1"/>
          <p:nvPr>
            <p:ph type="body" sz="quarter" idx="13"/>
          </p:nvPr>
        </p:nvSpPr>
        <p:spPr>
          <a:xfrm>
            <a:off x="1943100" y="3870536"/>
            <a:ext cx="10490200" cy="939801"/>
          </a:xfrm>
          <a:prstGeom prst="rect">
            <a:avLst/>
          </a:prstGeom>
        </p:spPr>
        <p:txBody>
          <a:bodyPr>
            <a:spAutoFit/>
          </a:bodyPr>
          <a:lstStyle>
            <a:lvl1pPr marL="0" indent="0">
              <a:spcBef>
                <a:spcPts val="1600"/>
              </a:spcBef>
              <a:buSzTx/>
              <a:buFontTx/>
              <a:buNone/>
              <a:defRPr sz="4800">
                <a:solidFill>
                  <a:srgbClr val="747676"/>
                </a:solidFill>
              </a:defRPr>
            </a:lvl1pPr>
          </a:lstStyle>
          <a:p>
            <a:pPr/>
            <a:r>
              <a:t>Type a quote here.</a:t>
            </a:r>
          </a:p>
        </p:txBody>
      </p:sp>
      <p:sp>
        <p:nvSpPr>
          <p:cNvPr id="103" name="-Johnny Appleseed"/>
          <p:cNvSpPr txBox="1"/>
          <p:nvPr>
            <p:ph type="body" sz="quarter" idx="14"/>
          </p:nvPr>
        </p:nvSpPr>
        <p:spPr>
          <a:xfrm>
            <a:off x="1943100" y="7772400"/>
            <a:ext cx="10490200" cy="939800"/>
          </a:xfrm>
          <a:prstGeom prst="rect">
            <a:avLst/>
          </a:prstGeom>
        </p:spPr>
        <p:txBody>
          <a:bodyPr>
            <a:spAutoFit/>
          </a:bodyPr>
          <a:lstStyle>
            <a:lvl1pPr marL="0" indent="0" algn="r">
              <a:lnSpc>
                <a:spcPct val="70000"/>
              </a:lnSpc>
              <a:spcBef>
                <a:spcPts val="1600"/>
              </a:spcBef>
              <a:buSzTx/>
              <a:buFontTx/>
              <a:buNone/>
              <a:defRPr i="1" sz="4800">
                <a:solidFill>
                  <a:srgbClr val="6B6D6D"/>
                </a:solidFill>
              </a:defRPr>
            </a:lvl1pPr>
          </a:lstStyle>
          <a:p>
            <a:pPr/>
            <a:r>
              <a:t>-Johnny Appleseed</a:t>
            </a:r>
          </a:p>
        </p:txBody>
      </p:sp>
      <p:sp>
        <p:nvSpPr>
          <p:cNvPr id="10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11" name="118295074_2675x2907.jpeg"/>
          <p:cNvSpPr/>
          <p:nvPr>
            <p:ph type="pic" idx="13"/>
          </p:nvPr>
        </p:nvSpPr>
        <p:spPr>
          <a:xfrm>
            <a:off x="-63500" y="-139700"/>
            <a:ext cx="13144500" cy="14280952"/>
          </a:xfrm>
          <a:prstGeom prst="rect">
            <a:avLst/>
          </a:prstGeom>
        </p:spPr>
        <p:txBody>
          <a:bodyPr lIns="91439" tIns="45719" rIns="91439" bIns="45719">
            <a:noAutofit/>
          </a:bodyPr>
          <a:lstStyle/>
          <a:p>
            <a:pPr/>
          </a:p>
        </p:txBody>
      </p:sp>
      <p:sp>
        <p:nvSpPr>
          <p:cNvPr id="112" name="Slide Number"/>
          <p:cNvSpPr txBox="1"/>
          <p:nvPr>
            <p:ph type="sldNum" sz="quarter" idx="2"/>
          </p:nvPr>
        </p:nvSpPr>
        <p:spPr>
          <a:prstGeom prst="rect">
            <a:avLst/>
          </a:prstGeom>
        </p:spPr>
        <p:txBody>
          <a:bodyPr/>
          <a:lstStyle>
            <a:lvl1pPr>
              <a:defRPr>
                <a:solidFill>
                  <a:srgbClr val="CBCBCB"/>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1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126" name="Title Text"/>
          <p:cNvSpPr txBox="1"/>
          <p:nvPr>
            <p:ph type="title"/>
          </p:nvPr>
        </p:nvSpPr>
        <p:spPr>
          <a:xfrm>
            <a:off x="952500" y="254000"/>
            <a:ext cx="11099800" cy="2159000"/>
          </a:xfrm>
          <a:prstGeom prst="rect">
            <a:avLst/>
          </a:prstGeom>
        </p:spPr>
        <p:txBody>
          <a:bodyPr anchor="ctr"/>
          <a:lstStyle>
            <a:lvl1pPr algn="ctr">
              <a:spcBef>
                <a:spcPts val="0"/>
              </a:spcBef>
              <a:defRPr cap="none" sz="8000">
                <a:solidFill>
                  <a:srgbClr val="000000"/>
                </a:solidFill>
                <a:latin typeface="Helvetica Neue Medium"/>
                <a:ea typeface="Helvetica Neue Medium"/>
                <a:cs typeface="Helvetica Neue Medium"/>
                <a:sym typeface="Helvetica Neue Medium"/>
              </a:defRPr>
            </a:lvl1pPr>
          </a:lstStyle>
          <a:p>
            <a:pPr/>
            <a:r>
              <a:t>Title Text</a:t>
            </a:r>
          </a:p>
        </p:txBody>
      </p:sp>
      <p:sp>
        <p:nvSpPr>
          <p:cNvPr id="127" name="Body Level One…"/>
          <p:cNvSpPr txBox="1"/>
          <p:nvPr>
            <p:ph type="body" idx="1"/>
          </p:nvPr>
        </p:nvSpPr>
        <p:spPr>
          <a:xfrm>
            <a:off x="952500" y="2590800"/>
            <a:ext cx="11099800" cy="6286500"/>
          </a:xfrm>
          <a:prstGeom prst="rect">
            <a:avLst/>
          </a:prstGeom>
        </p:spPr>
        <p:txBody>
          <a:bodyPr anchor="ctr"/>
          <a:lstStyle>
            <a:lvl1pPr marL="444500" indent="-444500">
              <a:spcBef>
                <a:spcPts val="4200"/>
              </a:spcBef>
              <a:buSzPct val="145000"/>
              <a:buFontTx/>
              <a:buChar char="•"/>
              <a:defRPr>
                <a:solidFill>
                  <a:srgbClr val="000000"/>
                </a:solidFill>
                <a:latin typeface="Helvetica Neue"/>
                <a:ea typeface="Helvetica Neue"/>
                <a:cs typeface="Helvetica Neue"/>
                <a:sym typeface="Helvetica Neue"/>
              </a:defRPr>
            </a:lvl1pPr>
            <a:lvl2pPr marL="889000" indent="-444500">
              <a:spcBef>
                <a:spcPts val="4200"/>
              </a:spcBef>
              <a:buSzPct val="145000"/>
              <a:buFontTx/>
              <a:buChar char="•"/>
              <a:defRPr>
                <a:solidFill>
                  <a:srgbClr val="000000"/>
                </a:solidFill>
                <a:latin typeface="Helvetica Neue"/>
                <a:ea typeface="Helvetica Neue"/>
                <a:cs typeface="Helvetica Neue"/>
                <a:sym typeface="Helvetica Neue"/>
              </a:defRPr>
            </a:lvl2pPr>
            <a:lvl3pPr marL="1333500" indent="-444500">
              <a:spcBef>
                <a:spcPts val="4200"/>
              </a:spcBef>
              <a:buSzPct val="145000"/>
              <a:buFontTx/>
              <a:buChar char="•"/>
              <a:defRPr>
                <a:solidFill>
                  <a:srgbClr val="000000"/>
                </a:solidFill>
                <a:latin typeface="Helvetica Neue"/>
                <a:ea typeface="Helvetica Neue"/>
                <a:cs typeface="Helvetica Neue"/>
                <a:sym typeface="Helvetica Neue"/>
              </a:defRPr>
            </a:lvl3pPr>
            <a:lvl4pPr marL="1778000" indent="-444500">
              <a:spcBef>
                <a:spcPts val="4200"/>
              </a:spcBef>
              <a:buSzPct val="145000"/>
              <a:buFontTx/>
              <a:buChar char="•"/>
              <a:defRPr>
                <a:solidFill>
                  <a:srgbClr val="000000"/>
                </a:solidFill>
                <a:latin typeface="Helvetica Neue"/>
                <a:ea typeface="Helvetica Neue"/>
                <a:cs typeface="Helvetica Neue"/>
                <a:sym typeface="Helvetica Neue"/>
              </a:defRPr>
            </a:lvl4pPr>
            <a:lvl5pPr marL="2222500" indent="-444500">
              <a:spcBef>
                <a:spcPts val="4200"/>
              </a:spcBef>
              <a:buSzPct val="145000"/>
              <a:buFontTx/>
              <a:buChar char="•"/>
              <a:defRPr>
                <a:solidFill>
                  <a:srgbClr val="000000"/>
                </a:solidFill>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sp>
        <p:nvSpPr>
          <p:cNvPr id="128" name="Slide Number"/>
          <p:cNvSpPr txBox="1"/>
          <p:nvPr>
            <p:ph type="sldNum" sz="quarter" idx="2"/>
          </p:nvPr>
        </p:nvSpPr>
        <p:spPr>
          <a:xfrm>
            <a:off x="6328884" y="9296400"/>
            <a:ext cx="340259" cy="324306"/>
          </a:xfrm>
          <a:prstGeom prst="rect">
            <a:avLst/>
          </a:prstGeom>
        </p:spPr>
        <p:txBody>
          <a:bodyPr/>
          <a:lstStyle>
            <a:lvl1pPr algn="ctr">
              <a:defRPr>
                <a:solidFill>
                  <a:srgbClr val="000000"/>
                </a:solidFill>
                <a:latin typeface="Helvetica Neue Light"/>
                <a:ea typeface="Helvetica Neue Light"/>
                <a:cs typeface="Helvetica Neue Light"/>
                <a:sym typeface="Helvetica Neue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Subtitle">
    <p:spTree>
      <p:nvGrpSpPr>
        <p:cNvPr id="1" name=""/>
        <p:cNvGrpSpPr/>
        <p:nvPr/>
      </p:nvGrpSpPr>
      <p:grpSpPr>
        <a:xfrm>
          <a:off x="0" y="0"/>
          <a:ext cx="0" cy="0"/>
          <a:chOff x="0" y="0"/>
          <a:chExt cx="0" cy="0"/>
        </a:xfrm>
      </p:grpSpPr>
      <p:sp>
        <p:nvSpPr>
          <p:cNvPr id="135" name="Title Text"/>
          <p:cNvSpPr txBox="1"/>
          <p:nvPr>
            <p:ph type="title"/>
          </p:nvPr>
        </p:nvSpPr>
        <p:spPr>
          <a:xfrm>
            <a:off x="1270000" y="1638300"/>
            <a:ext cx="10464800" cy="3302000"/>
          </a:xfrm>
          <a:prstGeom prst="rect">
            <a:avLst/>
          </a:prstGeom>
        </p:spPr>
        <p:txBody>
          <a:bodyPr anchor="b"/>
          <a:lstStyle>
            <a:lvl1pPr algn="ctr">
              <a:spcBef>
                <a:spcPts val="0"/>
              </a:spcBef>
              <a:defRPr cap="none" sz="8000">
                <a:solidFill>
                  <a:srgbClr val="000000"/>
                </a:solidFill>
                <a:latin typeface="Helvetica Neue Medium"/>
                <a:ea typeface="Helvetica Neue Medium"/>
                <a:cs typeface="Helvetica Neue Medium"/>
                <a:sym typeface="Helvetica Neue Medium"/>
              </a:defRPr>
            </a:lvl1pPr>
          </a:lstStyle>
          <a:p>
            <a:pPr/>
            <a:r>
              <a:t>Title Text</a:t>
            </a:r>
          </a:p>
        </p:txBody>
      </p:sp>
      <p:sp>
        <p:nvSpPr>
          <p:cNvPr id="136" name="Body Level One…"/>
          <p:cNvSpPr txBox="1"/>
          <p:nvPr>
            <p:ph type="body" sz="quarter" idx="1"/>
          </p:nvPr>
        </p:nvSpPr>
        <p:spPr>
          <a:xfrm>
            <a:off x="1270000" y="5041900"/>
            <a:ext cx="10464800" cy="1130300"/>
          </a:xfrm>
          <a:prstGeom prst="rect">
            <a:avLst/>
          </a:prstGeom>
        </p:spPr>
        <p:txBody>
          <a:bodyPr/>
          <a:lstStyle>
            <a:lvl1pPr marL="0" indent="0" algn="ctr">
              <a:spcBef>
                <a:spcPts val="0"/>
              </a:spcBef>
              <a:buSzTx/>
              <a:buFontTx/>
              <a:buNone/>
              <a:defRPr sz="3700">
                <a:solidFill>
                  <a:srgbClr val="000000"/>
                </a:solidFill>
                <a:latin typeface="Helvetica Neue"/>
                <a:ea typeface="Helvetica Neue"/>
                <a:cs typeface="Helvetica Neue"/>
                <a:sym typeface="Helvetica Neue"/>
              </a:defRPr>
            </a:lvl1pPr>
            <a:lvl2pPr marL="0" indent="0" algn="ctr">
              <a:spcBef>
                <a:spcPts val="0"/>
              </a:spcBef>
              <a:buSzTx/>
              <a:buFontTx/>
              <a:buNone/>
              <a:defRPr sz="3700">
                <a:solidFill>
                  <a:srgbClr val="000000"/>
                </a:solidFill>
                <a:latin typeface="Helvetica Neue"/>
                <a:ea typeface="Helvetica Neue"/>
                <a:cs typeface="Helvetica Neue"/>
                <a:sym typeface="Helvetica Neue"/>
              </a:defRPr>
            </a:lvl2pPr>
            <a:lvl3pPr marL="0" indent="0" algn="ctr">
              <a:spcBef>
                <a:spcPts val="0"/>
              </a:spcBef>
              <a:buSzTx/>
              <a:buFontTx/>
              <a:buNone/>
              <a:defRPr sz="3700">
                <a:solidFill>
                  <a:srgbClr val="000000"/>
                </a:solidFill>
                <a:latin typeface="Helvetica Neue"/>
                <a:ea typeface="Helvetica Neue"/>
                <a:cs typeface="Helvetica Neue"/>
                <a:sym typeface="Helvetica Neue"/>
              </a:defRPr>
            </a:lvl3pPr>
            <a:lvl4pPr marL="0" indent="0" algn="ctr">
              <a:spcBef>
                <a:spcPts val="0"/>
              </a:spcBef>
              <a:buSzTx/>
              <a:buFontTx/>
              <a:buNone/>
              <a:defRPr sz="3700">
                <a:solidFill>
                  <a:srgbClr val="000000"/>
                </a:solidFill>
                <a:latin typeface="Helvetica Neue"/>
                <a:ea typeface="Helvetica Neue"/>
                <a:cs typeface="Helvetica Neue"/>
                <a:sym typeface="Helvetica Neue"/>
              </a:defRPr>
            </a:lvl4pPr>
            <a:lvl5pPr marL="0" indent="0" algn="ctr">
              <a:spcBef>
                <a:spcPts val="0"/>
              </a:spcBef>
              <a:buSzTx/>
              <a:buFontTx/>
              <a:buNone/>
              <a:defRPr sz="3700">
                <a:solidFill>
                  <a:srgbClr val="000000"/>
                </a:solidFill>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sp>
        <p:nvSpPr>
          <p:cNvPr id="137" name="Slide Number"/>
          <p:cNvSpPr txBox="1"/>
          <p:nvPr>
            <p:ph type="sldNum" sz="quarter" idx="2"/>
          </p:nvPr>
        </p:nvSpPr>
        <p:spPr>
          <a:xfrm>
            <a:off x="6328884" y="9296400"/>
            <a:ext cx="340259" cy="324306"/>
          </a:xfrm>
          <a:prstGeom prst="rect">
            <a:avLst/>
          </a:prstGeom>
        </p:spPr>
        <p:txBody>
          <a:bodyPr/>
          <a:lstStyle>
            <a:lvl1pPr algn="ctr">
              <a:defRPr>
                <a:solidFill>
                  <a:srgbClr val="000000"/>
                </a:solidFill>
                <a:latin typeface="Helvetica Neue Thin"/>
                <a:ea typeface="Helvetica Neue Thin"/>
                <a:cs typeface="Helvetica Neue Thin"/>
                <a:sym typeface="Helvetica Neue Thin"/>
              </a:defRPr>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571500" y="723900"/>
            <a:ext cx="11861800" cy="7239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Title Text</a:t>
            </a:r>
          </a:p>
        </p:txBody>
      </p:sp>
      <p:sp>
        <p:nvSpPr>
          <p:cNvPr id="3" name="Body Level One…"/>
          <p:cNvSpPr txBox="1"/>
          <p:nvPr>
            <p:ph type="body" idx="1"/>
          </p:nvPr>
        </p:nvSpPr>
        <p:spPr>
          <a:xfrm>
            <a:off x="571500" y="1803400"/>
            <a:ext cx="11861800" cy="7226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2081047" y="9194800"/>
            <a:ext cx="309365" cy="342900"/>
          </a:xfrm>
          <a:prstGeom prst="rect">
            <a:avLst/>
          </a:prstGeom>
          <a:ln w="12700">
            <a:miter lim="400000"/>
          </a:ln>
        </p:spPr>
        <p:txBody>
          <a:bodyPr wrap="none" lIns="50800" tIns="50800" rIns="50800" bIns="50800">
            <a:spAutoFit/>
          </a:bodyPr>
          <a:lstStyle>
            <a:lvl1pPr algn="r">
              <a:spcBef>
                <a:spcPts val="0"/>
              </a:spcBef>
              <a:defRPr i="0" spc="0" sz="1600">
                <a:solidFill>
                  <a:srgbClr val="747676"/>
                </a:solidFill>
                <a:latin typeface="DIN Alternate"/>
                <a:ea typeface="DIN Alternate"/>
                <a:cs typeface="DIN Alternate"/>
                <a:sym typeface="DIN Alternate"/>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Lst>
  <p:transition xmlns:p14="http://schemas.microsoft.com/office/powerpoint/2010/main" spd="med" advClick="1"/>
  <p:txStyles>
    <p:titleStyle>
      <a:lvl1pPr marL="0" marR="0" indent="0" algn="l" defTabSz="584200" rtl="0" latinLnBrk="0">
        <a:lnSpc>
          <a:spcPct val="100000"/>
        </a:lnSpc>
        <a:spcBef>
          <a:spcPts val="2300"/>
        </a:spcBef>
        <a:spcAft>
          <a:spcPts val="0"/>
        </a:spcAft>
        <a:buClrTx/>
        <a:buSzTx/>
        <a:buFontTx/>
        <a:buNone/>
        <a:tabLst/>
        <a:defRPr b="0" baseline="0" cap="all" i="0" spc="0" strike="noStrike" sz="5200" u="none">
          <a:solidFill>
            <a:srgbClr val="747676"/>
          </a:solidFill>
          <a:uFillTx/>
          <a:latin typeface="+mn-lt"/>
          <a:ea typeface="+mn-ea"/>
          <a:cs typeface="+mn-cs"/>
          <a:sym typeface="DIN Condensed"/>
        </a:defRPr>
      </a:lvl1pPr>
      <a:lvl2pPr marL="0" marR="0" indent="342900" algn="l" defTabSz="584200" rtl="0" latinLnBrk="0">
        <a:lnSpc>
          <a:spcPct val="100000"/>
        </a:lnSpc>
        <a:spcBef>
          <a:spcPts val="2300"/>
        </a:spcBef>
        <a:spcAft>
          <a:spcPts val="0"/>
        </a:spcAft>
        <a:buClrTx/>
        <a:buSzTx/>
        <a:buFontTx/>
        <a:buNone/>
        <a:tabLst/>
        <a:defRPr b="0" baseline="0" cap="all" i="0" spc="0" strike="noStrike" sz="5200" u="none">
          <a:solidFill>
            <a:srgbClr val="747676"/>
          </a:solidFill>
          <a:uFillTx/>
          <a:latin typeface="+mn-lt"/>
          <a:ea typeface="+mn-ea"/>
          <a:cs typeface="+mn-cs"/>
          <a:sym typeface="DIN Condensed"/>
        </a:defRPr>
      </a:lvl2pPr>
      <a:lvl3pPr marL="0" marR="0" indent="685800" algn="l" defTabSz="584200" rtl="0" latinLnBrk="0">
        <a:lnSpc>
          <a:spcPct val="100000"/>
        </a:lnSpc>
        <a:spcBef>
          <a:spcPts val="2300"/>
        </a:spcBef>
        <a:spcAft>
          <a:spcPts val="0"/>
        </a:spcAft>
        <a:buClrTx/>
        <a:buSzTx/>
        <a:buFontTx/>
        <a:buNone/>
        <a:tabLst/>
        <a:defRPr b="0" baseline="0" cap="all" i="0" spc="0" strike="noStrike" sz="5200" u="none">
          <a:solidFill>
            <a:srgbClr val="747676"/>
          </a:solidFill>
          <a:uFillTx/>
          <a:latin typeface="+mn-lt"/>
          <a:ea typeface="+mn-ea"/>
          <a:cs typeface="+mn-cs"/>
          <a:sym typeface="DIN Condensed"/>
        </a:defRPr>
      </a:lvl3pPr>
      <a:lvl4pPr marL="0" marR="0" indent="1028700" algn="l" defTabSz="584200" rtl="0" latinLnBrk="0">
        <a:lnSpc>
          <a:spcPct val="100000"/>
        </a:lnSpc>
        <a:spcBef>
          <a:spcPts val="2300"/>
        </a:spcBef>
        <a:spcAft>
          <a:spcPts val="0"/>
        </a:spcAft>
        <a:buClrTx/>
        <a:buSzTx/>
        <a:buFontTx/>
        <a:buNone/>
        <a:tabLst/>
        <a:defRPr b="0" baseline="0" cap="all" i="0" spc="0" strike="noStrike" sz="5200" u="none">
          <a:solidFill>
            <a:srgbClr val="747676"/>
          </a:solidFill>
          <a:uFillTx/>
          <a:latin typeface="+mn-lt"/>
          <a:ea typeface="+mn-ea"/>
          <a:cs typeface="+mn-cs"/>
          <a:sym typeface="DIN Condensed"/>
        </a:defRPr>
      </a:lvl4pPr>
      <a:lvl5pPr marL="0" marR="0" indent="1371600" algn="l" defTabSz="584200" rtl="0" latinLnBrk="0">
        <a:lnSpc>
          <a:spcPct val="100000"/>
        </a:lnSpc>
        <a:spcBef>
          <a:spcPts val="2300"/>
        </a:spcBef>
        <a:spcAft>
          <a:spcPts val="0"/>
        </a:spcAft>
        <a:buClrTx/>
        <a:buSzTx/>
        <a:buFontTx/>
        <a:buNone/>
        <a:tabLst/>
        <a:defRPr b="0" baseline="0" cap="all" i="0" spc="0" strike="noStrike" sz="5200" u="none">
          <a:solidFill>
            <a:srgbClr val="747676"/>
          </a:solidFill>
          <a:uFillTx/>
          <a:latin typeface="+mn-lt"/>
          <a:ea typeface="+mn-ea"/>
          <a:cs typeface="+mn-cs"/>
          <a:sym typeface="DIN Condensed"/>
        </a:defRPr>
      </a:lvl5pPr>
      <a:lvl6pPr marL="0" marR="0" indent="1714500" algn="l" defTabSz="584200" rtl="0" latinLnBrk="0">
        <a:lnSpc>
          <a:spcPct val="100000"/>
        </a:lnSpc>
        <a:spcBef>
          <a:spcPts val="2300"/>
        </a:spcBef>
        <a:spcAft>
          <a:spcPts val="0"/>
        </a:spcAft>
        <a:buClrTx/>
        <a:buSzTx/>
        <a:buFontTx/>
        <a:buNone/>
        <a:tabLst/>
        <a:defRPr b="0" baseline="0" cap="all" i="0" spc="0" strike="noStrike" sz="5200" u="none">
          <a:solidFill>
            <a:srgbClr val="747676"/>
          </a:solidFill>
          <a:uFillTx/>
          <a:latin typeface="+mn-lt"/>
          <a:ea typeface="+mn-ea"/>
          <a:cs typeface="+mn-cs"/>
          <a:sym typeface="DIN Condensed"/>
        </a:defRPr>
      </a:lvl6pPr>
      <a:lvl7pPr marL="0" marR="0" indent="2057400" algn="l" defTabSz="584200" rtl="0" latinLnBrk="0">
        <a:lnSpc>
          <a:spcPct val="100000"/>
        </a:lnSpc>
        <a:spcBef>
          <a:spcPts val="2300"/>
        </a:spcBef>
        <a:spcAft>
          <a:spcPts val="0"/>
        </a:spcAft>
        <a:buClrTx/>
        <a:buSzTx/>
        <a:buFontTx/>
        <a:buNone/>
        <a:tabLst/>
        <a:defRPr b="0" baseline="0" cap="all" i="0" spc="0" strike="noStrike" sz="5200" u="none">
          <a:solidFill>
            <a:srgbClr val="747676"/>
          </a:solidFill>
          <a:uFillTx/>
          <a:latin typeface="+mn-lt"/>
          <a:ea typeface="+mn-ea"/>
          <a:cs typeface="+mn-cs"/>
          <a:sym typeface="DIN Condensed"/>
        </a:defRPr>
      </a:lvl7pPr>
      <a:lvl8pPr marL="0" marR="0" indent="2400300" algn="l" defTabSz="584200" rtl="0" latinLnBrk="0">
        <a:lnSpc>
          <a:spcPct val="100000"/>
        </a:lnSpc>
        <a:spcBef>
          <a:spcPts val="2300"/>
        </a:spcBef>
        <a:spcAft>
          <a:spcPts val="0"/>
        </a:spcAft>
        <a:buClrTx/>
        <a:buSzTx/>
        <a:buFontTx/>
        <a:buNone/>
        <a:tabLst/>
        <a:defRPr b="0" baseline="0" cap="all" i="0" spc="0" strike="noStrike" sz="5200" u="none">
          <a:solidFill>
            <a:srgbClr val="747676"/>
          </a:solidFill>
          <a:uFillTx/>
          <a:latin typeface="+mn-lt"/>
          <a:ea typeface="+mn-ea"/>
          <a:cs typeface="+mn-cs"/>
          <a:sym typeface="DIN Condensed"/>
        </a:defRPr>
      </a:lvl8pPr>
      <a:lvl9pPr marL="0" marR="0" indent="2743200" algn="l" defTabSz="584200" rtl="0" latinLnBrk="0">
        <a:lnSpc>
          <a:spcPct val="100000"/>
        </a:lnSpc>
        <a:spcBef>
          <a:spcPts val="2300"/>
        </a:spcBef>
        <a:spcAft>
          <a:spcPts val="0"/>
        </a:spcAft>
        <a:buClrTx/>
        <a:buSzTx/>
        <a:buFontTx/>
        <a:buNone/>
        <a:tabLst/>
        <a:defRPr b="0" baseline="0" cap="all" i="0" spc="0" strike="noStrike" sz="5200" u="none">
          <a:solidFill>
            <a:srgbClr val="747676"/>
          </a:solidFill>
          <a:uFillTx/>
          <a:latin typeface="+mn-lt"/>
          <a:ea typeface="+mn-ea"/>
          <a:cs typeface="+mn-cs"/>
          <a:sym typeface="DIN Condensed"/>
        </a:defRPr>
      </a:lvl9pPr>
    </p:titleStyle>
    <p:bodyStyle>
      <a:lvl1pPr marL="4699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solidFill>
            <a:srgbClr val="5C5C5C"/>
          </a:solidFill>
          <a:uFillTx/>
          <a:latin typeface="Iowan Old Style"/>
          <a:ea typeface="Iowan Old Style"/>
          <a:cs typeface="Iowan Old Style"/>
          <a:sym typeface="Iowan Old Style"/>
        </a:defRPr>
      </a:lvl1pPr>
      <a:lvl2pPr marL="9398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solidFill>
            <a:srgbClr val="5C5C5C"/>
          </a:solidFill>
          <a:uFillTx/>
          <a:latin typeface="Iowan Old Style"/>
          <a:ea typeface="Iowan Old Style"/>
          <a:cs typeface="Iowan Old Style"/>
          <a:sym typeface="Iowan Old Style"/>
        </a:defRPr>
      </a:lvl2pPr>
      <a:lvl3pPr marL="14097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solidFill>
            <a:srgbClr val="5C5C5C"/>
          </a:solidFill>
          <a:uFillTx/>
          <a:latin typeface="Iowan Old Style"/>
          <a:ea typeface="Iowan Old Style"/>
          <a:cs typeface="Iowan Old Style"/>
          <a:sym typeface="Iowan Old Style"/>
        </a:defRPr>
      </a:lvl3pPr>
      <a:lvl4pPr marL="18796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solidFill>
            <a:srgbClr val="5C5C5C"/>
          </a:solidFill>
          <a:uFillTx/>
          <a:latin typeface="Iowan Old Style"/>
          <a:ea typeface="Iowan Old Style"/>
          <a:cs typeface="Iowan Old Style"/>
          <a:sym typeface="Iowan Old Style"/>
        </a:defRPr>
      </a:lvl4pPr>
      <a:lvl5pPr marL="23495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solidFill>
            <a:srgbClr val="5C5C5C"/>
          </a:solidFill>
          <a:uFillTx/>
          <a:latin typeface="Iowan Old Style"/>
          <a:ea typeface="Iowan Old Style"/>
          <a:cs typeface="Iowan Old Style"/>
          <a:sym typeface="Iowan Old Style"/>
        </a:defRPr>
      </a:lvl5pPr>
      <a:lvl6pPr marL="28194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solidFill>
            <a:srgbClr val="5C5C5C"/>
          </a:solidFill>
          <a:uFillTx/>
          <a:latin typeface="Iowan Old Style"/>
          <a:ea typeface="Iowan Old Style"/>
          <a:cs typeface="Iowan Old Style"/>
          <a:sym typeface="Iowan Old Style"/>
        </a:defRPr>
      </a:lvl6pPr>
      <a:lvl7pPr marL="32893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solidFill>
            <a:srgbClr val="5C5C5C"/>
          </a:solidFill>
          <a:uFillTx/>
          <a:latin typeface="Iowan Old Style"/>
          <a:ea typeface="Iowan Old Style"/>
          <a:cs typeface="Iowan Old Style"/>
          <a:sym typeface="Iowan Old Style"/>
        </a:defRPr>
      </a:lvl7pPr>
      <a:lvl8pPr marL="37592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solidFill>
            <a:srgbClr val="5C5C5C"/>
          </a:solidFill>
          <a:uFillTx/>
          <a:latin typeface="Iowan Old Style"/>
          <a:ea typeface="Iowan Old Style"/>
          <a:cs typeface="Iowan Old Style"/>
          <a:sym typeface="Iowan Old Style"/>
        </a:defRPr>
      </a:lvl8pPr>
      <a:lvl9pPr marL="4229100" marR="0" indent="-469900" algn="l" defTabSz="584200" rtl="0" latinLnBrk="0">
        <a:lnSpc>
          <a:spcPct val="100000"/>
        </a:lnSpc>
        <a:spcBef>
          <a:spcPts val="1800"/>
        </a:spcBef>
        <a:spcAft>
          <a:spcPts val="0"/>
        </a:spcAft>
        <a:buClrTx/>
        <a:buSzPct val="75000"/>
        <a:buFont typeface="Zapf Dingbats"/>
        <a:buChar char="➤"/>
        <a:tabLst/>
        <a:defRPr b="0" baseline="0" cap="none" i="0" spc="0" strike="noStrike" sz="3200" u="none">
          <a:solidFill>
            <a:srgbClr val="5C5C5C"/>
          </a:solidFill>
          <a:uFillTx/>
          <a:latin typeface="Iowan Old Style"/>
          <a:ea typeface="Iowan Old Style"/>
          <a:cs typeface="Iowan Old Style"/>
          <a:sym typeface="Iowan Old Style"/>
        </a:defRPr>
      </a:lvl9pPr>
    </p:bodyStyle>
    <p:otherStyle>
      <a:lvl1pPr marL="0" marR="0" indent="0" algn="r" defTabSz="58420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DIN Alternate"/>
        </a:defRPr>
      </a:lvl1pPr>
      <a:lvl2pPr marL="0" marR="0" indent="228600" algn="r" defTabSz="58420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DIN Alternate"/>
        </a:defRPr>
      </a:lvl2pPr>
      <a:lvl3pPr marL="0" marR="0" indent="457200" algn="r" defTabSz="58420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DIN Alternate"/>
        </a:defRPr>
      </a:lvl3pPr>
      <a:lvl4pPr marL="0" marR="0" indent="685800" algn="r" defTabSz="58420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DIN Alternate"/>
        </a:defRPr>
      </a:lvl4pPr>
      <a:lvl5pPr marL="0" marR="0" indent="914400" algn="r" defTabSz="58420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DIN Alternate"/>
        </a:defRPr>
      </a:lvl5pPr>
      <a:lvl6pPr marL="0" marR="0" indent="1143000" algn="r" defTabSz="58420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DIN Alternate"/>
        </a:defRPr>
      </a:lvl6pPr>
      <a:lvl7pPr marL="0" marR="0" indent="1371600" algn="r" defTabSz="58420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DIN Alternate"/>
        </a:defRPr>
      </a:lvl7pPr>
      <a:lvl8pPr marL="0" marR="0" indent="1600200" algn="r" defTabSz="58420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DIN Alternate"/>
        </a:defRPr>
      </a:lvl8pPr>
      <a:lvl9pPr marL="0" marR="0" indent="1828800" algn="r" defTabSz="58420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DIN Alternate"/>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5.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hyperlink" Target="https://www.youtube.com/watch?v=fGoWLWS4-kU" TargetMode="External"/><Relationship Id="rId4" Type="http://schemas.openxmlformats.org/officeDocument/2006/relationships/video" Target="../media/media1.mp4"/><Relationship Id="rId5" Type="http://schemas.microsoft.com/office/2007/relationships/media" Target="../media/media1.mp4"/><Relationship Id="rId6" Type="http://schemas.openxmlformats.org/officeDocument/2006/relationships/image" Target="../media/image5.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6.png"/></Relationships>

</file>

<file path=ppt/slides/_rels/slide14.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 Id="rId3" Type="http://schemas.openxmlformats.org/officeDocument/2006/relationships/image" Target="../media/image6.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7.png"/></Relationships>

</file>

<file path=ppt/slides/_rels/slide16.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s>

</file>

<file path=ppt/slides/_rels/slide18.xml.rels><?xml version="1.0" encoding="UTF-8"?>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6.png"/></Relationships>

</file>

<file path=ppt/slides/_rels/slide20.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6.png"/></Relationships>

</file>

<file path=ppt/slides/_rels/slide21.xml.rels><?xml version="1.0" encoding="UTF-8"?>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8.png"/></Relationships>

</file>

<file path=ppt/slides/_rels/slide24.xml.rels><?xml version="1.0" encoding="UTF-8"?>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9.png"/></Relationships>

</file>

<file path=ppt/slides/_rels/slide27.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s>

</file>

<file path=ppt/slides/_rels/slide28.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png"/></Relationships>

</file>

<file path=ppt/slides/_rels/slide29.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 Id="rId3" Type="http://schemas.openxmlformats.org/officeDocument/2006/relationships/image" Target="../media/image10.png"/></Relationships>

</file>

<file path=ppt/slides/_rels/slide30.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png"/></Relationships>

</file>

<file path=ppt/slides/_rels/slide31.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 Id="rId3" Type="http://schemas.openxmlformats.org/officeDocument/2006/relationships/image" Target="../media/image10.png"/></Relationships>

</file>

<file path=ppt/slides/_rels/slide32.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png"/></Relationships>

</file>

<file path=ppt/slides/_rels/slide33.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 Id="rId3" Type="http://schemas.openxmlformats.org/officeDocument/2006/relationships/image" Target="../media/image10.png"/></Relationships>

</file>

<file path=ppt/slides/_rels/slide34.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png"/></Relationships>

</file>

<file path=ppt/slides/_rels/slide35.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xml"/><Relationship Id="rId3" Type="http://schemas.openxmlformats.org/officeDocument/2006/relationships/image" Target="../media/image10.png"/></Relationships>

</file>

<file path=ppt/slides/_rels/slide36.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png"/></Relationships>

</file>

<file path=ppt/slides/_rels/slide37.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 Id="rId3" Type="http://schemas.openxmlformats.org/officeDocument/2006/relationships/image" Target="../media/image10.png"/></Relationships>

</file>

<file path=ppt/slides/_rels/slide38.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2.xml"/><Relationship Id="rId3" Type="http://schemas.openxmlformats.org/officeDocument/2006/relationships/hyperlink" Target="http://www.thereddoor.ca" TargetMode="Externa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6" name="Notes for Facilitators"/>
          <p:cNvSpPr txBox="1"/>
          <p:nvPr>
            <p:ph type="title"/>
          </p:nvPr>
        </p:nvSpPr>
        <p:spPr>
          <a:xfrm>
            <a:off x="952500" y="2362200"/>
            <a:ext cx="11099800" cy="1379281"/>
          </a:xfrm>
          <a:prstGeom prst="rect">
            <a:avLst/>
          </a:prstGeom>
        </p:spPr>
        <p:txBody>
          <a:bodyPr/>
          <a:lstStyle>
            <a:lvl1pPr>
              <a:defRPr sz="6000"/>
            </a:lvl1pPr>
          </a:lstStyle>
          <a:p>
            <a:pPr/>
            <a:r>
              <a:t>Notes for Facilitators</a:t>
            </a:r>
          </a:p>
        </p:txBody>
      </p:sp>
      <p:sp>
        <p:nvSpPr>
          <p:cNvPr id="147" name="These topics are sensitive to some people and the way you facilitate these presentations is important. Please ensure you are hosting these topics in a safe and considerate environment.…"/>
          <p:cNvSpPr txBox="1"/>
          <p:nvPr>
            <p:ph type="body" idx="1"/>
          </p:nvPr>
        </p:nvSpPr>
        <p:spPr>
          <a:xfrm>
            <a:off x="952500" y="3676867"/>
            <a:ext cx="11099800" cy="5549467"/>
          </a:xfrm>
          <a:prstGeom prst="rect">
            <a:avLst/>
          </a:prstGeom>
        </p:spPr>
        <p:txBody>
          <a:bodyPr/>
          <a:lstStyle/>
          <a:p>
            <a:pPr>
              <a:spcBef>
                <a:spcPts val="1000"/>
              </a:spcBef>
              <a:defRPr sz="2500"/>
            </a:pPr>
            <a:r>
              <a:t>These topics are sensitive to some people and the way you facilitate these presentations is important. Please ensure you are hosting these topics in a safe and considerate environment.</a:t>
            </a:r>
          </a:p>
          <a:p>
            <a:pPr>
              <a:spcBef>
                <a:spcPts val="1000"/>
              </a:spcBef>
              <a:defRPr sz="2500"/>
            </a:pPr>
            <a:r>
              <a:t>Remember to touch on confidentiality, and address the Duty to Report. It is important for those participating to feel this is a safe space, and be aware of what that entails.</a:t>
            </a:r>
          </a:p>
          <a:p>
            <a:pPr lvl="1">
              <a:spcBef>
                <a:spcPts val="1000"/>
              </a:spcBef>
              <a:defRPr sz="2500"/>
            </a:pPr>
            <a:r>
              <a:t>The Children and Family Services Act, states that everyone has a duty to report a child that is in need of help. Facilitators have a duty to report if there is a belief that child is being (or has been) neglected or abused (sexually, physically or emotionally). A child is considered anyone 19 and under if the abuser is a family member, and 16 and under if the abuser is a non-family member.</a:t>
            </a:r>
          </a:p>
        </p:txBody>
      </p:sp>
      <p:sp>
        <p:nvSpPr>
          <p:cNvPr id="148" name="1/3"/>
          <p:cNvSpPr txBox="1"/>
          <p:nvPr/>
        </p:nvSpPr>
        <p:spPr>
          <a:xfrm>
            <a:off x="12058802" y="358512"/>
            <a:ext cx="566319" cy="46106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b="1" i="0" spc="0" sz="2400">
                <a:solidFill>
                  <a:srgbClr val="000000"/>
                </a:solidFill>
                <a:latin typeface="Helvetica Neue"/>
                <a:ea typeface="Helvetica Neue"/>
                <a:cs typeface="Helvetica Neue"/>
                <a:sym typeface="Helvetica Neue"/>
              </a:defRPr>
            </a:lvl1pPr>
          </a:lstStyle>
          <a:p>
            <a:pPr/>
            <a:r>
              <a:t>1/3</a:t>
            </a:r>
          </a:p>
        </p:txBody>
      </p:sp>
      <p:pic>
        <p:nvPicPr>
          <p:cNvPr id="149" name="very-important-clipart-1.jpg.png" descr="very-important-clipart-1.jpg.png"/>
          <p:cNvPicPr>
            <a:picLocks noChangeAspect="1"/>
          </p:cNvPicPr>
          <p:nvPr/>
        </p:nvPicPr>
        <p:blipFill>
          <a:blip r:embed="rId2">
            <a:extLst/>
          </a:blip>
          <a:stretch>
            <a:fillRect/>
          </a:stretch>
        </p:blipFill>
        <p:spPr>
          <a:xfrm>
            <a:off x="835589" y="59745"/>
            <a:ext cx="4655237" cy="2547510"/>
          </a:xfrm>
          <a:prstGeom prst="rect">
            <a:avLst/>
          </a:prstGeom>
          <a:ln w="12700">
            <a:miter lim="400000"/>
          </a:ln>
        </p:spPr>
      </p:pic>
      <p:sp>
        <p:nvSpPr>
          <p:cNvPr id="150" name="Read before presenting"/>
          <p:cNvSpPr txBox="1"/>
          <p:nvPr/>
        </p:nvSpPr>
        <p:spPr>
          <a:xfrm>
            <a:off x="3864209" y="1607792"/>
            <a:ext cx="5276382" cy="72225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lgn="ctr">
              <a:spcBef>
                <a:spcPts val="0"/>
              </a:spcBef>
              <a:defRPr spc="0" sz="3000">
                <a:solidFill>
                  <a:srgbClr val="000000"/>
                </a:solidFill>
                <a:latin typeface="Helvetica Neue"/>
                <a:ea typeface="Helvetica Neue"/>
                <a:cs typeface="Helvetica Neue"/>
                <a:sym typeface="Helvetica Neue"/>
              </a:defRPr>
            </a:lvl1pPr>
          </a:lstStyle>
          <a:p>
            <a:pPr/>
            <a:r>
              <a:t>Read before presenting</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2" name="Notes for Facilitators"/>
          <p:cNvSpPr txBox="1"/>
          <p:nvPr>
            <p:ph type="title"/>
          </p:nvPr>
        </p:nvSpPr>
        <p:spPr>
          <a:xfrm>
            <a:off x="952500" y="1816507"/>
            <a:ext cx="11099800" cy="1379281"/>
          </a:xfrm>
          <a:prstGeom prst="rect">
            <a:avLst/>
          </a:prstGeom>
        </p:spPr>
        <p:txBody>
          <a:bodyPr/>
          <a:lstStyle>
            <a:lvl1pPr>
              <a:defRPr sz="6000"/>
            </a:lvl1pPr>
          </a:lstStyle>
          <a:p>
            <a:pPr/>
            <a:r>
              <a:t>Notes for Facilitators</a:t>
            </a:r>
          </a:p>
        </p:txBody>
      </p:sp>
      <p:sp>
        <p:nvSpPr>
          <p:cNvPr id="153" name="Set rules for the space. Ensure that those within the space are coming up with the rules to allow for buy in from the group. The following are some suggestions:…"/>
          <p:cNvSpPr txBox="1"/>
          <p:nvPr>
            <p:ph type="body" idx="1"/>
          </p:nvPr>
        </p:nvSpPr>
        <p:spPr>
          <a:xfrm>
            <a:off x="952500" y="3087818"/>
            <a:ext cx="11099800" cy="6033432"/>
          </a:xfrm>
          <a:prstGeom prst="rect">
            <a:avLst/>
          </a:prstGeom>
        </p:spPr>
        <p:txBody>
          <a:bodyPr/>
          <a:lstStyle/>
          <a:p>
            <a:pPr>
              <a:spcBef>
                <a:spcPts val="1000"/>
              </a:spcBef>
              <a:defRPr sz="2500"/>
            </a:pPr>
            <a:r>
              <a:t>Set rules for the space. Ensure that those within the space are coming up with the rules to allow for buy in from the group. The following are some suggestions:</a:t>
            </a:r>
          </a:p>
          <a:p>
            <a:pPr lvl="3">
              <a:spcBef>
                <a:spcPts val="1000"/>
              </a:spcBef>
              <a:defRPr sz="2500"/>
            </a:pPr>
            <a:r>
              <a:t>Feel free to take a step out of the space if needed</a:t>
            </a:r>
          </a:p>
          <a:p>
            <a:pPr lvl="3">
              <a:spcBef>
                <a:spcPts val="1000"/>
              </a:spcBef>
              <a:defRPr sz="2500"/>
            </a:pPr>
            <a:r>
              <a:t>Feel free to pass when you do not want to or feel comfortable sharing</a:t>
            </a:r>
          </a:p>
          <a:p>
            <a:pPr lvl="3">
              <a:spcBef>
                <a:spcPts val="1000"/>
              </a:spcBef>
              <a:defRPr sz="2500"/>
            </a:pPr>
            <a:r>
              <a:t>Speak for your own experiences</a:t>
            </a:r>
          </a:p>
          <a:p>
            <a:pPr lvl="3">
              <a:spcBef>
                <a:spcPts val="1000"/>
              </a:spcBef>
              <a:defRPr sz="2500"/>
            </a:pPr>
            <a:r>
              <a:t>Take the lessons, not the details</a:t>
            </a:r>
          </a:p>
          <a:p>
            <a:pPr lvl="3">
              <a:spcBef>
                <a:spcPts val="1000"/>
              </a:spcBef>
              <a:defRPr sz="2500"/>
            </a:pPr>
            <a:r>
              <a:t>Be aware of your impact</a:t>
            </a:r>
          </a:p>
          <a:p>
            <a:pPr lvl="1">
              <a:spcBef>
                <a:spcPts val="1000"/>
              </a:spcBef>
              <a:defRPr sz="2500"/>
            </a:pPr>
            <a:r>
              <a:t>Frame above as a base then you can ask if participant have any other rules, this aids in buy-in, especially if you are presenting to school-aged youth.</a:t>
            </a:r>
          </a:p>
        </p:txBody>
      </p:sp>
      <p:sp>
        <p:nvSpPr>
          <p:cNvPr id="154" name="2/3"/>
          <p:cNvSpPr txBox="1"/>
          <p:nvPr/>
        </p:nvSpPr>
        <p:spPr>
          <a:xfrm>
            <a:off x="11957202" y="423484"/>
            <a:ext cx="566319" cy="46105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b="1" i="0" spc="0" sz="2400">
                <a:solidFill>
                  <a:srgbClr val="000000"/>
                </a:solidFill>
                <a:latin typeface="Helvetica Neue"/>
                <a:ea typeface="Helvetica Neue"/>
                <a:cs typeface="Helvetica Neue"/>
                <a:sym typeface="Helvetica Neue"/>
              </a:defRPr>
            </a:lvl1pPr>
          </a:lstStyle>
          <a:p>
            <a:pPr/>
            <a:r>
              <a:t>2/3</a:t>
            </a:r>
          </a:p>
        </p:txBody>
      </p:sp>
      <p:pic>
        <p:nvPicPr>
          <p:cNvPr id="155" name="exclamation-point-clipart-1.jpg.png" descr="exclamation-point-clipart-1.jpg.png"/>
          <p:cNvPicPr>
            <a:picLocks noChangeAspect="1"/>
          </p:cNvPicPr>
          <p:nvPr/>
        </p:nvPicPr>
        <p:blipFill>
          <a:blip r:embed="rId2">
            <a:extLst/>
          </a:blip>
          <a:stretch>
            <a:fillRect/>
          </a:stretch>
        </p:blipFill>
        <p:spPr>
          <a:xfrm>
            <a:off x="5575597" y="406697"/>
            <a:ext cx="1853606" cy="1853606"/>
          </a:xfrm>
          <a:prstGeom prst="rect">
            <a:avLst/>
          </a:prstGeom>
          <a:ln w="12700">
            <a:miter lim="400000"/>
          </a:ln>
        </p:spPr>
      </p:pic>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7" name="Notes for Facilitators"/>
          <p:cNvSpPr txBox="1"/>
          <p:nvPr>
            <p:ph type="title"/>
          </p:nvPr>
        </p:nvSpPr>
        <p:spPr>
          <a:xfrm>
            <a:off x="952500" y="1463290"/>
            <a:ext cx="11099800" cy="1379281"/>
          </a:xfrm>
          <a:prstGeom prst="rect">
            <a:avLst/>
          </a:prstGeom>
        </p:spPr>
        <p:txBody>
          <a:bodyPr/>
          <a:lstStyle>
            <a:lvl1pPr>
              <a:defRPr sz="6000"/>
            </a:lvl1pPr>
          </a:lstStyle>
          <a:p>
            <a:pPr/>
            <a:r>
              <a:t>Notes for Facilitators</a:t>
            </a:r>
          </a:p>
        </p:txBody>
      </p:sp>
      <p:sp>
        <p:nvSpPr>
          <p:cNvPr id="158" name="Not everyone is binary and/or their gender expression may not match with the stereotypical pronouns you think to use. Ensure you are being respectful of everyones pronouns, it’s better to ask than to guess incorrectly.…"/>
          <p:cNvSpPr txBox="1"/>
          <p:nvPr>
            <p:ph type="body" idx="1"/>
          </p:nvPr>
        </p:nvSpPr>
        <p:spPr>
          <a:xfrm>
            <a:off x="952500" y="2483479"/>
            <a:ext cx="11099800" cy="7047079"/>
          </a:xfrm>
          <a:prstGeom prst="rect">
            <a:avLst/>
          </a:prstGeom>
        </p:spPr>
        <p:txBody>
          <a:bodyPr/>
          <a:lstStyle/>
          <a:p>
            <a:pPr>
              <a:spcBef>
                <a:spcPts val="1000"/>
              </a:spcBef>
              <a:defRPr sz="2500"/>
            </a:pPr>
            <a:r>
              <a:t>Not everyone is binary and/or their gender expression may not match with the stereotypical pronouns you think to use. Ensure you are being respectful of everyones pronouns, it’s better to ask than to guess incorrectly. </a:t>
            </a:r>
          </a:p>
          <a:p>
            <a:pPr>
              <a:spcBef>
                <a:spcPts val="1000"/>
              </a:spcBef>
              <a:defRPr sz="2500"/>
            </a:pPr>
            <a:r>
              <a:t>Broadly define relationships by refraining from binary and heteronormative language and examples. </a:t>
            </a:r>
          </a:p>
          <a:p>
            <a:pPr>
              <a:spcBef>
                <a:spcPts val="1000"/>
              </a:spcBef>
              <a:defRPr sz="2500"/>
            </a:pPr>
            <a:r>
              <a:t>Remember that gender identity and gender expression are different from sexual orientation.</a:t>
            </a:r>
          </a:p>
          <a:p>
            <a:pPr>
              <a:spcBef>
                <a:spcPts val="1000"/>
              </a:spcBef>
              <a:defRPr sz="2500"/>
            </a:pPr>
            <a:r>
              <a:t>Some topics may bring back trauma, it may help to have 2 presenters so one can check-in on people who need to leave the room.</a:t>
            </a:r>
          </a:p>
          <a:p>
            <a:pPr lvl="2">
              <a:spcBef>
                <a:spcPts val="1000"/>
              </a:spcBef>
              <a:defRPr sz="2500"/>
            </a:pPr>
            <a:r>
              <a:t>A content warning example can be seen below:</a:t>
            </a:r>
          </a:p>
          <a:p>
            <a:pPr lvl="4">
              <a:spcBef>
                <a:spcPts val="1000"/>
              </a:spcBef>
              <a:defRPr sz="2500"/>
            </a:pPr>
            <a:r>
              <a:t>“Some topics touched on in this presentation can bring trauma back to the surface. If you feel like you need to leave the area or need a break please just step out.”</a:t>
            </a:r>
          </a:p>
        </p:txBody>
      </p:sp>
      <p:sp>
        <p:nvSpPr>
          <p:cNvPr id="159" name="3/3"/>
          <p:cNvSpPr txBox="1"/>
          <p:nvPr/>
        </p:nvSpPr>
        <p:spPr>
          <a:xfrm>
            <a:off x="11961538" y="430376"/>
            <a:ext cx="566319" cy="46105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b="1" i="0" spc="0" sz="2400">
                <a:solidFill>
                  <a:srgbClr val="000000"/>
                </a:solidFill>
                <a:latin typeface="Helvetica Neue"/>
                <a:ea typeface="Helvetica Neue"/>
                <a:cs typeface="Helvetica Neue"/>
                <a:sym typeface="Helvetica Neue"/>
              </a:defRPr>
            </a:lvl1pPr>
          </a:lstStyle>
          <a:p>
            <a:pPr/>
            <a:r>
              <a:t>3/3</a:t>
            </a:r>
          </a:p>
        </p:txBody>
      </p:sp>
      <p:pic>
        <p:nvPicPr>
          <p:cNvPr id="160" name="exclamation-point-clipart-1.jpg.png" descr="exclamation-point-clipart-1.jpg.png"/>
          <p:cNvPicPr>
            <a:picLocks noChangeAspect="1"/>
          </p:cNvPicPr>
          <p:nvPr/>
        </p:nvPicPr>
        <p:blipFill>
          <a:blip r:embed="rId2">
            <a:extLst/>
          </a:blip>
          <a:stretch>
            <a:fillRect/>
          </a:stretch>
        </p:blipFill>
        <p:spPr>
          <a:xfrm>
            <a:off x="5575597" y="-35531"/>
            <a:ext cx="1853606" cy="1853606"/>
          </a:xfrm>
          <a:prstGeom prst="rect">
            <a:avLst/>
          </a:prstGeom>
          <a:ln w="12700">
            <a:miter lim="400000"/>
          </a:ln>
        </p:spPr>
      </p:pic>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2" name="Youth Health and Support Centre"/>
          <p:cNvSpPr txBox="1"/>
          <p:nvPr>
            <p:ph type="subTitle" sz="quarter" idx="1"/>
          </p:nvPr>
        </p:nvSpPr>
        <p:spPr>
          <a:xfrm>
            <a:off x="571500" y="4415715"/>
            <a:ext cx="11861800" cy="1231901"/>
          </a:xfrm>
          <a:prstGeom prst="rect">
            <a:avLst/>
          </a:prstGeom>
        </p:spPr>
        <p:txBody>
          <a:bodyPr/>
          <a:lstStyle>
            <a:lvl1pPr algn="r">
              <a:spcBef>
                <a:spcPts val="600"/>
              </a:spcBef>
            </a:lvl1pPr>
          </a:lstStyle>
          <a:p>
            <a:pPr/>
            <a:r>
              <a:t>Youth Health and Support Centre</a:t>
            </a:r>
          </a:p>
        </p:txBody>
      </p:sp>
      <p:sp>
        <p:nvSpPr>
          <p:cNvPr id="163" name="Line"/>
          <p:cNvSpPr/>
          <p:nvPr/>
        </p:nvSpPr>
        <p:spPr>
          <a:xfrm flipV="1">
            <a:off x="571500" y="4364912"/>
            <a:ext cx="11874500" cy="4"/>
          </a:xfrm>
          <a:prstGeom prst="line">
            <a:avLst/>
          </a:prstGeom>
          <a:ln w="38100" cap="rnd">
            <a:solidFill>
              <a:srgbClr val="000000"/>
            </a:solidFill>
            <a:custDash>
              <a:ds d="100000" sp="200000"/>
            </a:custDash>
          </a:ln>
        </p:spPr>
        <p:txBody>
          <a:bodyPr lIns="50800" tIns="50800" rIns="50800" bIns="50800" anchor="ctr"/>
          <a:lstStyle/>
          <a:p>
            <a:pPr defTabSz="457200">
              <a:spcBef>
                <a:spcPts val="0"/>
              </a:spcBef>
              <a:defRPr i="0" spc="0" sz="1200">
                <a:solidFill>
                  <a:srgbClr val="000000"/>
                </a:solidFill>
                <a:latin typeface="Helvetica"/>
                <a:ea typeface="Helvetica"/>
                <a:cs typeface="Helvetica"/>
                <a:sym typeface="Helvetica"/>
              </a:defRPr>
            </a:pPr>
          </a:p>
        </p:txBody>
      </p:sp>
      <p:pic>
        <p:nvPicPr>
          <p:cNvPr id="164" name="cropped-Red-Door2.jpg" descr="cropped-Red-Door2.jpg"/>
          <p:cNvPicPr>
            <a:picLocks noChangeAspect="1"/>
          </p:cNvPicPr>
          <p:nvPr/>
        </p:nvPicPr>
        <p:blipFill>
          <a:blip r:embed="rId2">
            <a:extLst/>
          </a:blip>
          <a:srcRect l="0" t="0" r="31089" b="0"/>
          <a:stretch>
            <a:fillRect/>
          </a:stretch>
        </p:blipFill>
        <p:spPr>
          <a:xfrm>
            <a:off x="-104775" y="5823875"/>
            <a:ext cx="13214350" cy="3944782"/>
          </a:xfrm>
          <a:prstGeom prst="rect">
            <a:avLst/>
          </a:prstGeom>
          <a:ln w="12700">
            <a:miter lim="400000"/>
          </a:ln>
        </p:spPr>
      </p:pic>
      <p:sp>
        <p:nvSpPr>
          <p:cNvPr id="165" name="Communication"/>
          <p:cNvSpPr txBox="1"/>
          <p:nvPr/>
        </p:nvSpPr>
        <p:spPr>
          <a:xfrm>
            <a:off x="1052264" y="2133600"/>
            <a:ext cx="11387386" cy="2209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algn="r">
              <a:lnSpc>
                <a:spcPct val="80000"/>
              </a:lnSpc>
              <a:spcBef>
                <a:spcPts val="0"/>
              </a:spcBef>
              <a:defRPr cap="all" i="0" spc="0" sz="12100">
                <a:solidFill>
                  <a:srgbClr val="000000"/>
                </a:solidFill>
                <a:latin typeface="+mn-lt"/>
                <a:ea typeface="+mn-ea"/>
                <a:cs typeface="+mn-cs"/>
                <a:sym typeface="DIN Condensed"/>
              </a:defRPr>
            </a:lvl1pPr>
          </a:lstStyle>
          <a:p>
            <a:pPr/>
            <a:r>
              <a:t>Communication</a:t>
            </a:r>
          </a:p>
        </p:txBody>
      </p:sp>
      <p:sp>
        <p:nvSpPr>
          <p:cNvPr id="166" name="The Red Door: Youth Health and Support Centre"/>
          <p:cNvSpPr txBox="1"/>
          <p:nvPr/>
        </p:nvSpPr>
        <p:spPr>
          <a:xfrm>
            <a:off x="571500" y="4415715"/>
            <a:ext cx="11861800" cy="12319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lgn="r">
              <a:lnSpc>
                <a:spcPct val="70000"/>
              </a:lnSpc>
              <a:spcBef>
                <a:spcPts val="600"/>
              </a:spcBef>
              <a:defRPr spc="0" sz="4800">
                <a:solidFill>
                  <a:srgbClr val="000000"/>
                </a:solidFill>
              </a:defRPr>
            </a:lvl1pPr>
          </a:lstStyle>
          <a:p>
            <a:pPr/>
            <a:r>
              <a:t>The Red Door: Youth Health and Support Centre</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8" name="What is communication?"/>
          <p:cNvSpPr txBox="1"/>
          <p:nvPr>
            <p:ph type="title"/>
          </p:nvPr>
        </p:nvSpPr>
        <p:spPr>
          <a:xfrm>
            <a:off x="3448317" y="2953739"/>
            <a:ext cx="8915516" cy="1341872"/>
          </a:xfrm>
          <a:prstGeom prst="rect">
            <a:avLst/>
          </a:prstGeom>
        </p:spPr>
        <p:txBody>
          <a:bodyPr/>
          <a:lstStyle>
            <a:lvl1pPr defTabSz="443991">
              <a:spcBef>
                <a:spcPts val="0"/>
              </a:spcBef>
              <a:defRPr cap="none" sz="6080">
                <a:solidFill>
                  <a:srgbClr val="000000"/>
                </a:solidFill>
                <a:latin typeface="Helvetica Neue Medium"/>
                <a:ea typeface="Helvetica Neue Medium"/>
                <a:cs typeface="Helvetica Neue Medium"/>
                <a:sym typeface="Helvetica Neue Medium"/>
              </a:defRPr>
            </a:lvl1pPr>
          </a:lstStyle>
          <a:p>
            <a:pPr/>
            <a:r>
              <a:t>What is communication? </a:t>
            </a:r>
          </a:p>
        </p:txBody>
      </p:sp>
      <p:sp>
        <p:nvSpPr>
          <p:cNvPr id="169" name="Communication is all the spoken and non-spoken cues that allow for someone to understand what we mean."/>
          <p:cNvSpPr txBox="1"/>
          <p:nvPr>
            <p:ph type="body" sz="quarter" idx="1"/>
          </p:nvPr>
        </p:nvSpPr>
        <p:spPr>
          <a:xfrm>
            <a:off x="3448317" y="4100347"/>
            <a:ext cx="8915516" cy="2645106"/>
          </a:xfrm>
          <a:prstGeom prst="rect">
            <a:avLst/>
          </a:prstGeom>
        </p:spPr>
        <p:txBody>
          <a:bodyPr/>
          <a:lstStyle/>
          <a:p>
            <a:pPr marL="0" indent="0" defTabSz="457200">
              <a:lnSpc>
                <a:spcPts val="2800"/>
              </a:lnSpc>
              <a:spcBef>
                <a:spcPts val="0"/>
              </a:spcBef>
              <a:buSzTx/>
              <a:buFontTx/>
              <a:buNone/>
              <a:defRPr sz="1200">
                <a:solidFill>
                  <a:srgbClr val="000000"/>
                </a:solidFill>
                <a:latin typeface="Times"/>
                <a:ea typeface="Times"/>
                <a:cs typeface="Times"/>
                <a:sym typeface="Times"/>
              </a:defRPr>
            </a:pPr>
          </a:p>
          <a:p>
            <a:pPr marL="0" indent="0">
              <a:spcBef>
                <a:spcPts val="0"/>
              </a:spcBef>
              <a:buSzTx/>
              <a:buFontTx/>
              <a:buNone/>
              <a:defRPr sz="3700">
                <a:solidFill>
                  <a:srgbClr val="000000"/>
                </a:solidFill>
                <a:latin typeface="Helvetica Neue"/>
                <a:ea typeface="Helvetica Neue"/>
                <a:cs typeface="Helvetica Neue"/>
                <a:sym typeface="Helvetica Neue"/>
              </a:defRPr>
            </a:pPr>
            <a:r>
              <a:t>Communication is all the spoken and non-spoken cues that allow for someone to understand what we mean. </a:t>
            </a:r>
          </a:p>
        </p:txBody>
      </p:sp>
      <p:pic>
        <p:nvPicPr>
          <p:cNvPr id="170" name="Screen Shot 2018-10-10 at 8.46.15 AM.png" descr="Screen Shot 2018-10-10 at 8.46.15 AM.png"/>
          <p:cNvPicPr>
            <a:picLocks noChangeAspect="1"/>
          </p:cNvPicPr>
          <p:nvPr/>
        </p:nvPicPr>
        <p:blipFill>
          <a:blip r:embed="rId3">
            <a:extLst/>
          </a:blip>
          <a:srcRect l="15338" t="0" r="0" b="6996"/>
          <a:stretch>
            <a:fillRect/>
          </a:stretch>
        </p:blipFill>
        <p:spPr>
          <a:xfrm>
            <a:off x="614027" y="2457284"/>
            <a:ext cx="2594807" cy="4032137"/>
          </a:xfrm>
          <a:prstGeom prst="rect">
            <a:avLst/>
          </a:prstGeom>
          <a:ln w="12700">
            <a:miter lim="400000"/>
          </a:ln>
        </p:spPr>
      </p:pic>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74" name="Lets talk...communication.png" descr="Lets talk...communication.png"/>
          <p:cNvPicPr>
            <a:picLocks noChangeAspect="1"/>
          </p:cNvPicPr>
          <p:nvPr/>
        </p:nvPicPr>
        <p:blipFill>
          <a:blip r:embed="rId2">
            <a:extLst/>
          </a:blip>
          <a:stretch>
            <a:fillRect/>
          </a:stretch>
        </p:blipFill>
        <p:spPr>
          <a:xfrm>
            <a:off x="-1" y="1219200"/>
            <a:ext cx="13004801" cy="7315200"/>
          </a:xfrm>
          <a:prstGeom prst="rect">
            <a:avLst/>
          </a:prstGeom>
          <a:ln w="12700">
            <a:miter lim="400000"/>
          </a:ln>
        </p:spPr>
      </p:pic>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6" name="Communication and Sex"/>
          <p:cNvSpPr txBox="1"/>
          <p:nvPr>
            <p:ph type="title"/>
          </p:nvPr>
        </p:nvSpPr>
        <p:spPr>
          <a:xfrm>
            <a:off x="554317" y="820082"/>
            <a:ext cx="8698550" cy="2553026"/>
          </a:xfrm>
          <a:prstGeom prst="rect">
            <a:avLst/>
          </a:prstGeom>
        </p:spPr>
        <p:txBody>
          <a:bodyPr/>
          <a:lstStyle>
            <a:lvl1pPr>
              <a:spcBef>
                <a:spcPts val="0"/>
              </a:spcBef>
              <a:defRPr cap="none" sz="8000">
                <a:solidFill>
                  <a:srgbClr val="000000"/>
                </a:solidFill>
                <a:latin typeface="Helvetica Neue Medium"/>
                <a:ea typeface="Helvetica Neue Medium"/>
                <a:cs typeface="Helvetica Neue Medium"/>
                <a:sym typeface="Helvetica Neue Medium"/>
              </a:defRPr>
            </a:lvl1pPr>
          </a:lstStyle>
          <a:p>
            <a:pPr/>
            <a:r>
              <a:t>Communication and Sex</a:t>
            </a:r>
          </a:p>
        </p:txBody>
      </p:sp>
      <p:sp>
        <p:nvSpPr>
          <p:cNvPr id="177" name="Communication is important for a positive and consensual sexual experience.…"/>
          <p:cNvSpPr txBox="1"/>
          <p:nvPr>
            <p:ph type="body" idx="1"/>
          </p:nvPr>
        </p:nvSpPr>
        <p:spPr>
          <a:xfrm>
            <a:off x="554317" y="3728708"/>
            <a:ext cx="11923107" cy="4870326"/>
          </a:xfrm>
          <a:prstGeom prst="rect">
            <a:avLst/>
          </a:prstGeom>
        </p:spPr>
        <p:txBody>
          <a:bodyPr/>
          <a:lstStyle/>
          <a:p>
            <a:pPr marL="0" indent="0">
              <a:spcBef>
                <a:spcPts val="0"/>
              </a:spcBef>
              <a:buSzTx/>
              <a:buFontTx/>
              <a:buNone/>
              <a:defRPr sz="3700">
                <a:solidFill>
                  <a:srgbClr val="000000"/>
                </a:solidFill>
                <a:latin typeface="Helvetica Neue"/>
                <a:ea typeface="Helvetica Neue"/>
                <a:cs typeface="Helvetica Neue"/>
                <a:sym typeface="Helvetica Neue"/>
              </a:defRPr>
            </a:pPr>
            <a:r>
              <a:t>Communication is important for a positive and consensual sexual experience.</a:t>
            </a:r>
          </a:p>
          <a:p>
            <a:pPr marL="0" indent="0">
              <a:spcBef>
                <a:spcPts val="0"/>
              </a:spcBef>
              <a:buSzTx/>
              <a:buFontTx/>
              <a:buNone/>
              <a:defRPr sz="3700">
                <a:solidFill>
                  <a:srgbClr val="000000"/>
                </a:solidFill>
                <a:latin typeface="Helvetica Neue"/>
                <a:ea typeface="Helvetica Neue"/>
                <a:cs typeface="Helvetica Neue"/>
                <a:sym typeface="Helvetica Neue"/>
              </a:defRPr>
            </a:pPr>
          </a:p>
          <a:p>
            <a:pPr marL="0" indent="0">
              <a:spcBef>
                <a:spcPts val="0"/>
              </a:spcBef>
              <a:buSzTx/>
              <a:buFontTx/>
              <a:buNone/>
              <a:defRPr sz="3700">
                <a:solidFill>
                  <a:srgbClr val="000000"/>
                </a:solidFill>
                <a:latin typeface="Helvetica Neue"/>
                <a:ea typeface="Helvetica Neue"/>
                <a:cs typeface="Helvetica Neue"/>
                <a:sym typeface="Helvetica Neue"/>
              </a:defRPr>
            </a:pPr>
            <a:r>
              <a:t>By communicating you not only get to know the needs of your partner, but also the wants. </a:t>
            </a:r>
          </a:p>
          <a:p>
            <a:pPr marL="0" indent="0">
              <a:spcBef>
                <a:spcPts val="0"/>
              </a:spcBef>
              <a:buSzTx/>
              <a:buFontTx/>
              <a:buNone/>
              <a:defRPr sz="3700">
                <a:solidFill>
                  <a:srgbClr val="000000"/>
                </a:solidFill>
                <a:latin typeface="Helvetica Neue"/>
                <a:ea typeface="Helvetica Neue"/>
                <a:cs typeface="Helvetica Neue"/>
                <a:sym typeface="Helvetica Neue"/>
              </a:defRPr>
            </a:pPr>
          </a:p>
          <a:p>
            <a:pPr marL="0" indent="0">
              <a:spcBef>
                <a:spcPts val="0"/>
              </a:spcBef>
              <a:buSzTx/>
              <a:buFontTx/>
              <a:buNone/>
              <a:defRPr sz="3700">
                <a:solidFill>
                  <a:srgbClr val="000000"/>
                </a:solidFill>
                <a:latin typeface="Helvetica Neue"/>
                <a:ea typeface="Helvetica Neue"/>
                <a:cs typeface="Helvetica Neue"/>
                <a:sym typeface="Helvetica Neue"/>
              </a:defRPr>
            </a:pPr>
            <a:r>
              <a:t>Communication and consent can be really sexy, and help make your sex better!</a:t>
            </a:r>
          </a:p>
        </p:txBody>
      </p:sp>
      <p:grpSp>
        <p:nvGrpSpPr>
          <p:cNvPr id="182" name="Group"/>
          <p:cNvGrpSpPr/>
          <p:nvPr/>
        </p:nvGrpSpPr>
        <p:grpSpPr>
          <a:xfrm>
            <a:off x="8599505" y="48185"/>
            <a:ext cx="3638250" cy="2457959"/>
            <a:chOff x="0" y="0"/>
            <a:chExt cx="3638248" cy="2457958"/>
          </a:xfrm>
        </p:grpSpPr>
        <p:sp>
          <p:nvSpPr>
            <p:cNvPr id="178" name="Megaphone"/>
            <p:cNvSpPr/>
            <p:nvPr/>
          </p:nvSpPr>
          <p:spPr>
            <a:xfrm rot="20780257">
              <a:off x="200948" y="428154"/>
              <a:ext cx="3287153" cy="166514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788" y="0"/>
                  </a:moveTo>
                  <a:lnTo>
                    <a:pt x="1296" y="8342"/>
                  </a:lnTo>
                  <a:lnTo>
                    <a:pt x="1296" y="7965"/>
                  </a:lnTo>
                  <a:cubicBezTo>
                    <a:pt x="1296" y="7822"/>
                    <a:pt x="1235" y="7702"/>
                    <a:pt x="1163" y="7702"/>
                  </a:cubicBezTo>
                  <a:lnTo>
                    <a:pt x="132" y="7702"/>
                  </a:lnTo>
                  <a:cubicBezTo>
                    <a:pt x="59" y="7702"/>
                    <a:pt x="0" y="7822"/>
                    <a:pt x="0" y="7965"/>
                  </a:cubicBezTo>
                  <a:lnTo>
                    <a:pt x="0" y="13572"/>
                  </a:lnTo>
                  <a:cubicBezTo>
                    <a:pt x="0" y="13715"/>
                    <a:pt x="59" y="13831"/>
                    <a:pt x="132" y="13831"/>
                  </a:cubicBezTo>
                  <a:lnTo>
                    <a:pt x="1163" y="13831"/>
                  </a:lnTo>
                  <a:cubicBezTo>
                    <a:pt x="1235" y="13831"/>
                    <a:pt x="1296" y="13715"/>
                    <a:pt x="1296" y="13572"/>
                  </a:cubicBezTo>
                  <a:lnTo>
                    <a:pt x="1296" y="13258"/>
                  </a:lnTo>
                  <a:lnTo>
                    <a:pt x="4868" y="14871"/>
                  </a:lnTo>
                  <a:cubicBezTo>
                    <a:pt x="4831" y="15727"/>
                    <a:pt x="4856" y="17088"/>
                    <a:pt x="5246" y="18369"/>
                  </a:cubicBezTo>
                  <a:cubicBezTo>
                    <a:pt x="5666" y="19743"/>
                    <a:pt x="6385" y="20665"/>
                    <a:pt x="7391" y="21110"/>
                  </a:cubicBezTo>
                  <a:cubicBezTo>
                    <a:pt x="7411" y="21118"/>
                    <a:pt x="7709" y="21237"/>
                    <a:pt x="8130" y="21237"/>
                  </a:cubicBezTo>
                  <a:cubicBezTo>
                    <a:pt x="8379" y="21237"/>
                    <a:pt x="8670" y="21198"/>
                    <a:pt x="8972" y="21067"/>
                  </a:cubicBezTo>
                  <a:cubicBezTo>
                    <a:pt x="9689" y="20757"/>
                    <a:pt x="10583" y="19899"/>
                    <a:pt x="10999" y="17636"/>
                  </a:cubicBezTo>
                  <a:lnTo>
                    <a:pt x="19788" y="21600"/>
                  </a:lnTo>
                  <a:cubicBezTo>
                    <a:pt x="19788" y="21600"/>
                    <a:pt x="21349" y="19032"/>
                    <a:pt x="21600" y="10803"/>
                  </a:cubicBezTo>
                  <a:lnTo>
                    <a:pt x="21360" y="10800"/>
                  </a:lnTo>
                  <a:lnTo>
                    <a:pt x="21600" y="10797"/>
                  </a:lnTo>
                  <a:cubicBezTo>
                    <a:pt x="21349" y="2568"/>
                    <a:pt x="19788" y="0"/>
                    <a:pt x="19788" y="0"/>
                  </a:cubicBezTo>
                  <a:close/>
                  <a:moveTo>
                    <a:pt x="5884" y="15327"/>
                  </a:moveTo>
                  <a:lnTo>
                    <a:pt x="9983" y="17176"/>
                  </a:lnTo>
                  <a:cubicBezTo>
                    <a:pt x="9401" y="19745"/>
                    <a:pt x="7796" y="19199"/>
                    <a:pt x="7607" y="19125"/>
                  </a:cubicBezTo>
                  <a:cubicBezTo>
                    <a:pt x="6898" y="18811"/>
                    <a:pt x="6403" y="18209"/>
                    <a:pt x="6132" y="17336"/>
                  </a:cubicBezTo>
                  <a:cubicBezTo>
                    <a:pt x="5918" y="16643"/>
                    <a:pt x="5877" y="15882"/>
                    <a:pt x="5884" y="15327"/>
                  </a:cubicBezTo>
                  <a:close/>
                </a:path>
              </a:pathLst>
            </a:custGeom>
            <a:solidFill>
              <a:srgbClr val="000000"/>
            </a:solidFill>
            <a:ln w="12700" cap="flat">
              <a:noFill/>
              <a:miter lim="400000"/>
            </a:ln>
            <a:effectLst/>
          </p:spPr>
          <p:txBody>
            <a:bodyPr wrap="square" lIns="50800" tIns="50800" rIns="50800" bIns="50800" numCol="1" anchor="ctr">
              <a:noAutofit/>
            </a:bodyPr>
            <a:lstStyle/>
            <a:p>
              <a:pPr algn="ctr">
                <a:spcBef>
                  <a:spcPts val="0"/>
                </a:spcBef>
                <a:defRPr i="0" spc="0" sz="2200">
                  <a:solidFill>
                    <a:srgbClr val="FFFFFF"/>
                  </a:solidFill>
                  <a:latin typeface="Helvetica Neue Medium"/>
                  <a:ea typeface="Helvetica Neue Medium"/>
                  <a:cs typeface="Helvetica Neue Medium"/>
                  <a:sym typeface="Helvetica Neue Medium"/>
                </a:defRPr>
              </a:pPr>
            </a:p>
          </p:txBody>
        </p:sp>
        <p:sp>
          <p:nvSpPr>
            <p:cNvPr id="179" name="Megaphone"/>
            <p:cNvSpPr/>
            <p:nvPr/>
          </p:nvSpPr>
          <p:spPr>
            <a:xfrm rot="20780257">
              <a:off x="150148" y="364654"/>
              <a:ext cx="3287153" cy="166514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788" y="0"/>
                  </a:moveTo>
                  <a:lnTo>
                    <a:pt x="1296" y="8342"/>
                  </a:lnTo>
                  <a:lnTo>
                    <a:pt x="1296" y="7965"/>
                  </a:lnTo>
                  <a:cubicBezTo>
                    <a:pt x="1296" y="7822"/>
                    <a:pt x="1235" y="7702"/>
                    <a:pt x="1163" y="7702"/>
                  </a:cubicBezTo>
                  <a:lnTo>
                    <a:pt x="132" y="7702"/>
                  </a:lnTo>
                  <a:cubicBezTo>
                    <a:pt x="59" y="7702"/>
                    <a:pt x="0" y="7822"/>
                    <a:pt x="0" y="7965"/>
                  </a:cubicBezTo>
                  <a:lnTo>
                    <a:pt x="0" y="13572"/>
                  </a:lnTo>
                  <a:cubicBezTo>
                    <a:pt x="0" y="13715"/>
                    <a:pt x="59" y="13831"/>
                    <a:pt x="132" y="13831"/>
                  </a:cubicBezTo>
                  <a:lnTo>
                    <a:pt x="1163" y="13831"/>
                  </a:lnTo>
                  <a:cubicBezTo>
                    <a:pt x="1235" y="13831"/>
                    <a:pt x="1296" y="13715"/>
                    <a:pt x="1296" y="13572"/>
                  </a:cubicBezTo>
                  <a:lnTo>
                    <a:pt x="1296" y="13258"/>
                  </a:lnTo>
                  <a:lnTo>
                    <a:pt x="4868" y="14871"/>
                  </a:lnTo>
                  <a:cubicBezTo>
                    <a:pt x="4831" y="15727"/>
                    <a:pt x="4856" y="17088"/>
                    <a:pt x="5246" y="18369"/>
                  </a:cubicBezTo>
                  <a:cubicBezTo>
                    <a:pt x="5666" y="19743"/>
                    <a:pt x="6385" y="20665"/>
                    <a:pt x="7391" y="21110"/>
                  </a:cubicBezTo>
                  <a:cubicBezTo>
                    <a:pt x="7411" y="21118"/>
                    <a:pt x="7709" y="21237"/>
                    <a:pt x="8130" y="21237"/>
                  </a:cubicBezTo>
                  <a:cubicBezTo>
                    <a:pt x="8379" y="21237"/>
                    <a:pt x="8670" y="21198"/>
                    <a:pt x="8972" y="21067"/>
                  </a:cubicBezTo>
                  <a:cubicBezTo>
                    <a:pt x="9689" y="20757"/>
                    <a:pt x="10583" y="19899"/>
                    <a:pt x="10999" y="17636"/>
                  </a:cubicBezTo>
                  <a:lnTo>
                    <a:pt x="19788" y="21600"/>
                  </a:lnTo>
                  <a:cubicBezTo>
                    <a:pt x="19788" y="21600"/>
                    <a:pt x="21349" y="19032"/>
                    <a:pt x="21600" y="10803"/>
                  </a:cubicBezTo>
                  <a:lnTo>
                    <a:pt x="21360" y="10800"/>
                  </a:lnTo>
                  <a:lnTo>
                    <a:pt x="21600" y="10797"/>
                  </a:lnTo>
                  <a:cubicBezTo>
                    <a:pt x="21349" y="2568"/>
                    <a:pt x="19788" y="0"/>
                    <a:pt x="19788" y="0"/>
                  </a:cubicBezTo>
                  <a:close/>
                  <a:moveTo>
                    <a:pt x="5884" y="15327"/>
                  </a:moveTo>
                  <a:lnTo>
                    <a:pt x="9983" y="17176"/>
                  </a:lnTo>
                  <a:cubicBezTo>
                    <a:pt x="9401" y="19745"/>
                    <a:pt x="7796" y="19199"/>
                    <a:pt x="7607" y="19125"/>
                  </a:cubicBezTo>
                  <a:cubicBezTo>
                    <a:pt x="6898" y="18811"/>
                    <a:pt x="6403" y="18209"/>
                    <a:pt x="6132" y="17336"/>
                  </a:cubicBezTo>
                  <a:cubicBezTo>
                    <a:pt x="5918" y="16643"/>
                    <a:pt x="5877" y="15882"/>
                    <a:pt x="5884" y="15327"/>
                  </a:cubicBezTo>
                  <a:close/>
                </a:path>
              </a:pathLst>
            </a:custGeom>
            <a:solidFill>
              <a:srgbClr val="EE220C"/>
            </a:solidFill>
            <a:ln w="12700" cap="flat">
              <a:noFill/>
              <a:miter lim="400000"/>
            </a:ln>
            <a:effectLst/>
          </p:spPr>
          <p:txBody>
            <a:bodyPr wrap="square" lIns="50800" tIns="50800" rIns="50800" bIns="50800" numCol="1" anchor="ctr">
              <a:noAutofit/>
            </a:bodyPr>
            <a:lstStyle/>
            <a:p>
              <a:pPr algn="ctr">
                <a:spcBef>
                  <a:spcPts val="0"/>
                </a:spcBef>
                <a:defRPr i="0" spc="0" sz="2200">
                  <a:solidFill>
                    <a:srgbClr val="FFFFFF"/>
                  </a:solidFill>
                  <a:latin typeface="Helvetica Neue Medium"/>
                  <a:ea typeface="Helvetica Neue Medium"/>
                  <a:cs typeface="Helvetica Neue Medium"/>
                  <a:sym typeface="Helvetica Neue Medium"/>
                </a:defRPr>
              </a:pPr>
            </a:p>
          </p:txBody>
        </p:sp>
        <p:sp>
          <p:nvSpPr>
            <p:cNvPr id="180" name="Oval"/>
            <p:cNvSpPr/>
            <p:nvPr/>
          </p:nvSpPr>
          <p:spPr>
            <a:xfrm rot="20820000">
              <a:off x="2596384" y="262550"/>
              <a:ext cx="725356" cy="1326778"/>
            </a:xfrm>
            <a:prstGeom prst="ellipse">
              <a:avLst/>
            </a:prstGeom>
            <a:solidFill>
              <a:srgbClr val="FFFFFF"/>
            </a:solidFill>
            <a:ln w="12700" cap="flat">
              <a:noFill/>
              <a:miter lim="400000"/>
            </a:ln>
            <a:effectLst/>
          </p:spPr>
          <p:txBody>
            <a:bodyPr wrap="square" lIns="50800" tIns="50800" rIns="50800" bIns="50800" numCol="1" anchor="ctr">
              <a:noAutofit/>
            </a:bodyPr>
            <a:lstStyle/>
            <a:p>
              <a:pPr algn="ctr">
                <a:spcBef>
                  <a:spcPts val="0"/>
                </a:spcBef>
                <a:defRPr i="0" spc="0" sz="2200">
                  <a:solidFill>
                    <a:srgbClr val="FFFFFF"/>
                  </a:solidFill>
                  <a:latin typeface="Helvetica Neue Medium"/>
                  <a:ea typeface="Helvetica Neue Medium"/>
                  <a:cs typeface="Helvetica Neue Medium"/>
                  <a:sym typeface="Helvetica Neue Medium"/>
                </a:defRPr>
              </a:pPr>
            </a:p>
          </p:txBody>
        </p:sp>
        <p:sp>
          <p:nvSpPr>
            <p:cNvPr id="181" name="Line"/>
            <p:cNvSpPr/>
            <p:nvPr/>
          </p:nvSpPr>
          <p:spPr>
            <a:xfrm flipV="1">
              <a:off x="1201725" y="489870"/>
              <a:ext cx="1168401" cy="622473"/>
            </a:xfrm>
            <a:prstGeom prst="line">
              <a:avLst/>
            </a:prstGeom>
            <a:noFill/>
            <a:ln w="25400" cap="flat">
              <a:solidFill>
                <a:srgbClr val="D5D5D5"/>
              </a:solidFill>
              <a:prstDash val="solid"/>
              <a:miter lim="400000"/>
            </a:ln>
            <a:effectLst/>
          </p:spPr>
          <p:txBody>
            <a:bodyPr wrap="square" lIns="50800" tIns="50800" rIns="50800" bIns="50800" numCol="1" anchor="ctr">
              <a:noAutofit/>
            </a:bodyPr>
            <a:lstStyle/>
            <a:p>
              <a:pPr algn="ctr">
                <a:spcBef>
                  <a:spcPts val="0"/>
                </a:spcBef>
                <a:defRPr i="0" spc="0" sz="2200">
                  <a:solidFill>
                    <a:srgbClr val="FFFFFF"/>
                  </a:solidFill>
                  <a:latin typeface="Helvetica Neue Medium"/>
                  <a:ea typeface="Helvetica Neue Medium"/>
                  <a:cs typeface="Helvetica Neue Medium"/>
                  <a:sym typeface="Helvetica Neue Medium"/>
                </a:defRPr>
              </a:pPr>
            </a:p>
          </p:txBody>
        </p:sp>
      </p:gr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4" name="Consent"/>
          <p:cNvSpPr txBox="1"/>
          <p:nvPr>
            <p:ph type="title"/>
          </p:nvPr>
        </p:nvSpPr>
        <p:spPr>
          <a:xfrm>
            <a:off x="593005" y="1366570"/>
            <a:ext cx="5252596" cy="1644810"/>
          </a:xfrm>
          <a:prstGeom prst="rect">
            <a:avLst/>
          </a:prstGeom>
        </p:spPr>
        <p:txBody>
          <a:bodyPr/>
          <a:lstStyle>
            <a:lvl1pPr>
              <a:spcBef>
                <a:spcPts val="0"/>
              </a:spcBef>
              <a:defRPr cap="none" sz="10000">
                <a:solidFill>
                  <a:srgbClr val="000000"/>
                </a:solidFill>
                <a:latin typeface="Helvetica Neue Medium"/>
                <a:ea typeface="Helvetica Neue Medium"/>
                <a:cs typeface="Helvetica Neue Medium"/>
                <a:sym typeface="Helvetica Neue Medium"/>
              </a:defRPr>
            </a:lvl1pPr>
          </a:lstStyle>
          <a:p>
            <a:pPr/>
            <a:r>
              <a:t>Consent</a:t>
            </a:r>
          </a:p>
        </p:txBody>
      </p:sp>
      <p:sp>
        <p:nvSpPr>
          <p:cNvPr id="185" name="Consent is needed for any sex act. Kissing, touching, oral, penetrative, ANYTHING that could be considered a sexual experience.…"/>
          <p:cNvSpPr txBox="1"/>
          <p:nvPr>
            <p:ph type="body" idx="1"/>
          </p:nvPr>
        </p:nvSpPr>
        <p:spPr>
          <a:xfrm>
            <a:off x="540846" y="3332720"/>
            <a:ext cx="11923108" cy="6217555"/>
          </a:xfrm>
          <a:prstGeom prst="rect">
            <a:avLst/>
          </a:prstGeom>
        </p:spPr>
        <p:txBody>
          <a:bodyPr/>
          <a:lstStyle/>
          <a:p>
            <a:pPr marL="0" indent="0" defTabSz="566674">
              <a:spcBef>
                <a:spcPts val="0"/>
              </a:spcBef>
              <a:buSzTx/>
              <a:buFontTx/>
              <a:buNone/>
              <a:defRPr sz="3589">
                <a:solidFill>
                  <a:srgbClr val="000000"/>
                </a:solidFill>
                <a:latin typeface="Helvetica Neue"/>
                <a:ea typeface="Helvetica Neue"/>
                <a:cs typeface="Helvetica Neue"/>
                <a:sym typeface="Helvetica Neue"/>
              </a:defRPr>
            </a:pPr>
            <a:r>
              <a:t>Consent is needed for any sex act. Kissing, touching, oral, penetrative, ANYTHING that could be considered a sexual experience.</a:t>
            </a:r>
          </a:p>
          <a:p>
            <a:pPr marL="0" indent="0" defTabSz="566674">
              <a:spcBef>
                <a:spcPts val="0"/>
              </a:spcBef>
              <a:buSzTx/>
              <a:buFontTx/>
              <a:buNone/>
              <a:defRPr sz="3589">
                <a:solidFill>
                  <a:srgbClr val="000000"/>
                </a:solidFill>
                <a:latin typeface="Helvetica Neue"/>
                <a:ea typeface="Helvetica Neue"/>
                <a:cs typeface="Helvetica Neue"/>
                <a:sym typeface="Helvetica Neue"/>
              </a:defRPr>
            </a:pPr>
          </a:p>
          <a:p>
            <a:pPr marL="0" indent="0" defTabSz="566674">
              <a:spcBef>
                <a:spcPts val="0"/>
              </a:spcBef>
              <a:buSzTx/>
              <a:buFontTx/>
              <a:buNone/>
              <a:defRPr sz="3589">
                <a:solidFill>
                  <a:srgbClr val="000000"/>
                </a:solidFill>
                <a:latin typeface="Helvetica Neue"/>
                <a:ea typeface="Helvetica Neue"/>
                <a:cs typeface="Helvetica Neue"/>
                <a:sym typeface="Helvetica Neue"/>
              </a:defRPr>
            </a:pPr>
            <a:r>
              <a:t>Silence does not equal consent. Consent is both verbal and non-verbal, and must be voluntary and expressed clearly through words and/or actions. Consent must given by all people involved.</a:t>
            </a:r>
          </a:p>
          <a:p>
            <a:pPr marL="0" indent="0" defTabSz="566674">
              <a:spcBef>
                <a:spcPts val="0"/>
              </a:spcBef>
              <a:buSzTx/>
              <a:buFontTx/>
              <a:buNone/>
              <a:defRPr sz="3589">
                <a:solidFill>
                  <a:srgbClr val="000000"/>
                </a:solidFill>
                <a:latin typeface="Helvetica Neue"/>
                <a:ea typeface="Helvetica Neue"/>
                <a:cs typeface="Helvetica Neue"/>
                <a:sym typeface="Helvetica Neue"/>
              </a:defRPr>
            </a:pPr>
          </a:p>
          <a:p>
            <a:pPr marL="0" indent="0" defTabSz="566674">
              <a:spcBef>
                <a:spcPts val="0"/>
              </a:spcBef>
              <a:buSzTx/>
              <a:buFontTx/>
              <a:buNone/>
              <a:defRPr sz="3589">
                <a:solidFill>
                  <a:srgbClr val="000000"/>
                </a:solidFill>
                <a:latin typeface="Helvetica Neue"/>
                <a:ea typeface="Helvetica Neue"/>
                <a:cs typeface="Helvetica Neue"/>
                <a:sym typeface="Helvetica Neue"/>
              </a:defRPr>
            </a:pPr>
            <a:r>
              <a:t>A person must consent at each stage of the sexual activity.</a:t>
            </a:r>
          </a:p>
        </p:txBody>
      </p:sp>
      <p:grpSp>
        <p:nvGrpSpPr>
          <p:cNvPr id="197" name="Group"/>
          <p:cNvGrpSpPr/>
          <p:nvPr/>
        </p:nvGrpSpPr>
        <p:grpSpPr>
          <a:xfrm rot="21385770">
            <a:off x="5938980" y="270770"/>
            <a:ext cx="5148560" cy="2425234"/>
            <a:chOff x="0" y="0"/>
            <a:chExt cx="5148559" cy="2425232"/>
          </a:xfrm>
        </p:grpSpPr>
        <p:sp>
          <p:nvSpPr>
            <p:cNvPr id="186" name="Megaphone"/>
            <p:cNvSpPr/>
            <p:nvPr/>
          </p:nvSpPr>
          <p:spPr>
            <a:xfrm rot="20780257">
              <a:off x="142736" y="983433"/>
              <a:ext cx="2334914" cy="118278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788" y="0"/>
                  </a:moveTo>
                  <a:lnTo>
                    <a:pt x="1296" y="8342"/>
                  </a:lnTo>
                  <a:lnTo>
                    <a:pt x="1296" y="7965"/>
                  </a:lnTo>
                  <a:cubicBezTo>
                    <a:pt x="1296" y="7822"/>
                    <a:pt x="1235" y="7702"/>
                    <a:pt x="1163" y="7702"/>
                  </a:cubicBezTo>
                  <a:lnTo>
                    <a:pt x="132" y="7702"/>
                  </a:lnTo>
                  <a:cubicBezTo>
                    <a:pt x="59" y="7702"/>
                    <a:pt x="0" y="7822"/>
                    <a:pt x="0" y="7965"/>
                  </a:cubicBezTo>
                  <a:lnTo>
                    <a:pt x="0" y="13572"/>
                  </a:lnTo>
                  <a:cubicBezTo>
                    <a:pt x="0" y="13715"/>
                    <a:pt x="59" y="13831"/>
                    <a:pt x="132" y="13831"/>
                  </a:cubicBezTo>
                  <a:lnTo>
                    <a:pt x="1163" y="13831"/>
                  </a:lnTo>
                  <a:cubicBezTo>
                    <a:pt x="1235" y="13831"/>
                    <a:pt x="1296" y="13715"/>
                    <a:pt x="1296" y="13572"/>
                  </a:cubicBezTo>
                  <a:lnTo>
                    <a:pt x="1296" y="13258"/>
                  </a:lnTo>
                  <a:lnTo>
                    <a:pt x="4868" y="14871"/>
                  </a:lnTo>
                  <a:cubicBezTo>
                    <a:pt x="4831" y="15727"/>
                    <a:pt x="4856" y="17088"/>
                    <a:pt x="5246" y="18369"/>
                  </a:cubicBezTo>
                  <a:cubicBezTo>
                    <a:pt x="5666" y="19743"/>
                    <a:pt x="6385" y="20665"/>
                    <a:pt x="7391" y="21110"/>
                  </a:cubicBezTo>
                  <a:cubicBezTo>
                    <a:pt x="7411" y="21118"/>
                    <a:pt x="7709" y="21237"/>
                    <a:pt x="8130" y="21237"/>
                  </a:cubicBezTo>
                  <a:cubicBezTo>
                    <a:pt x="8379" y="21237"/>
                    <a:pt x="8670" y="21198"/>
                    <a:pt x="8972" y="21067"/>
                  </a:cubicBezTo>
                  <a:cubicBezTo>
                    <a:pt x="9689" y="20757"/>
                    <a:pt x="10583" y="19899"/>
                    <a:pt x="10999" y="17636"/>
                  </a:cubicBezTo>
                  <a:lnTo>
                    <a:pt x="19788" y="21600"/>
                  </a:lnTo>
                  <a:cubicBezTo>
                    <a:pt x="19788" y="21600"/>
                    <a:pt x="21349" y="19032"/>
                    <a:pt x="21600" y="10803"/>
                  </a:cubicBezTo>
                  <a:lnTo>
                    <a:pt x="21360" y="10800"/>
                  </a:lnTo>
                  <a:lnTo>
                    <a:pt x="21600" y="10797"/>
                  </a:lnTo>
                  <a:cubicBezTo>
                    <a:pt x="21349" y="2568"/>
                    <a:pt x="19788" y="0"/>
                    <a:pt x="19788" y="0"/>
                  </a:cubicBezTo>
                  <a:close/>
                  <a:moveTo>
                    <a:pt x="5884" y="15327"/>
                  </a:moveTo>
                  <a:lnTo>
                    <a:pt x="9983" y="17176"/>
                  </a:lnTo>
                  <a:cubicBezTo>
                    <a:pt x="9401" y="19745"/>
                    <a:pt x="7796" y="19199"/>
                    <a:pt x="7607" y="19125"/>
                  </a:cubicBezTo>
                  <a:cubicBezTo>
                    <a:pt x="6898" y="18811"/>
                    <a:pt x="6403" y="18209"/>
                    <a:pt x="6132" y="17336"/>
                  </a:cubicBezTo>
                  <a:cubicBezTo>
                    <a:pt x="5918" y="16643"/>
                    <a:pt x="5877" y="15882"/>
                    <a:pt x="5884" y="15327"/>
                  </a:cubicBezTo>
                  <a:close/>
                </a:path>
              </a:pathLst>
            </a:custGeom>
            <a:solidFill>
              <a:srgbClr val="000000"/>
            </a:solidFill>
            <a:ln w="12700" cap="flat">
              <a:noFill/>
              <a:miter lim="400000"/>
            </a:ln>
            <a:effectLst/>
          </p:spPr>
          <p:txBody>
            <a:bodyPr wrap="square" lIns="50800" tIns="50800" rIns="50800" bIns="50800" numCol="1" anchor="ctr">
              <a:noAutofit/>
            </a:bodyPr>
            <a:lstStyle/>
            <a:p>
              <a:pPr algn="ctr">
                <a:spcBef>
                  <a:spcPts val="0"/>
                </a:spcBef>
                <a:defRPr i="0" spc="0" sz="2200">
                  <a:solidFill>
                    <a:srgbClr val="FFFFFF"/>
                  </a:solidFill>
                  <a:latin typeface="Helvetica Neue Medium"/>
                  <a:ea typeface="Helvetica Neue Medium"/>
                  <a:cs typeface="Helvetica Neue Medium"/>
                  <a:sym typeface="Helvetica Neue Medium"/>
                </a:defRPr>
              </a:pPr>
            </a:p>
          </p:txBody>
        </p:sp>
        <p:sp>
          <p:nvSpPr>
            <p:cNvPr id="187" name="Megaphone"/>
            <p:cNvSpPr/>
            <p:nvPr/>
          </p:nvSpPr>
          <p:spPr>
            <a:xfrm rot="20780257">
              <a:off x="106652" y="938328"/>
              <a:ext cx="2334914" cy="118278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788" y="0"/>
                  </a:moveTo>
                  <a:lnTo>
                    <a:pt x="1296" y="8342"/>
                  </a:lnTo>
                  <a:lnTo>
                    <a:pt x="1296" y="7965"/>
                  </a:lnTo>
                  <a:cubicBezTo>
                    <a:pt x="1296" y="7822"/>
                    <a:pt x="1235" y="7702"/>
                    <a:pt x="1163" y="7702"/>
                  </a:cubicBezTo>
                  <a:lnTo>
                    <a:pt x="132" y="7702"/>
                  </a:lnTo>
                  <a:cubicBezTo>
                    <a:pt x="59" y="7702"/>
                    <a:pt x="0" y="7822"/>
                    <a:pt x="0" y="7965"/>
                  </a:cubicBezTo>
                  <a:lnTo>
                    <a:pt x="0" y="13572"/>
                  </a:lnTo>
                  <a:cubicBezTo>
                    <a:pt x="0" y="13715"/>
                    <a:pt x="59" y="13831"/>
                    <a:pt x="132" y="13831"/>
                  </a:cubicBezTo>
                  <a:lnTo>
                    <a:pt x="1163" y="13831"/>
                  </a:lnTo>
                  <a:cubicBezTo>
                    <a:pt x="1235" y="13831"/>
                    <a:pt x="1296" y="13715"/>
                    <a:pt x="1296" y="13572"/>
                  </a:cubicBezTo>
                  <a:lnTo>
                    <a:pt x="1296" y="13258"/>
                  </a:lnTo>
                  <a:lnTo>
                    <a:pt x="4868" y="14871"/>
                  </a:lnTo>
                  <a:cubicBezTo>
                    <a:pt x="4831" y="15727"/>
                    <a:pt x="4856" y="17088"/>
                    <a:pt x="5246" y="18369"/>
                  </a:cubicBezTo>
                  <a:cubicBezTo>
                    <a:pt x="5666" y="19743"/>
                    <a:pt x="6385" y="20665"/>
                    <a:pt x="7391" y="21110"/>
                  </a:cubicBezTo>
                  <a:cubicBezTo>
                    <a:pt x="7411" y="21118"/>
                    <a:pt x="7709" y="21237"/>
                    <a:pt x="8130" y="21237"/>
                  </a:cubicBezTo>
                  <a:cubicBezTo>
                    <a:pt x="8379" y="21237"/>
                    <a:pt x="8670" y="21198"/>
                    <a:pt x="8972" y="21067"/>
                  </a:cubicBezTo>
                  <a:cubicBezTo>
                    <a:pt x="9689" y="20757"/>
                    <a:pt x="10583" y="19899"/>
                    <a:pt x="10999" y="17636"/>
                  </a:cubicBezTo>
                  <a:lnTo>
                    <a:pt x="19788" y="21600"/>
                  </a:lnTo>
                  <a:cubicBezTo>
                    <a:pt x="19788" y="21600"/>
                    <a:pt x="21349" y="19032"/>
                    <a:pt x="21600" y="10803"/>
                  </a:cubicBezTo>
                  <a:lnTo>
                    <a:pt x="21360" y="10800"/>
                  </a:lnTo>
                  <a:lnTo>
                    <a:pt x="21600" y="10797"/>
                  </a:lnTo>
                  <a:cubicBezTo>
                    <a:pt x="21349" y="2568"/>
                    <a:pt x="19788" y="0"/>
                    <a:pt x="19788" y="0"/>
                  </a:cubicBezTo>
                  <a:close/>
                  <a:moveTo>
                    <a:pt x="5884" y="15327"/>
                  </a:moveTo>
                  <a:lnTo>
                    <a:pt x="9983" y="17176"/>
                  </a:lnTo>
                  <a:cubicBezTo>
                    <a:pt x="9401" y="19745"/>
                    <a:pt x="7796" y="19199"/>
                    <a:pt x="7607" y="19125"/>
                  </a:cubicBezTo>
                  <a:cubicBezTo>
                    <a:pt x="6898" y="18811"/>
                    <a:pt x="6403" y="18209"/>
                    <a:pt x="6132" y="17336"/>
                  </a:cubicBezTo>
                  <a:cubicBezTo>
                    <a:pt x="5918" y="16643"/>
                    <a:pt x="5877" y="15882"/>
                    <a:pt x="5884" y="15327"/>
                  </a:cubicBezTo>
                  <a:close/>
                </a:path>
              </a:pathLst>
            </a:custGeom>
            <a:solidFill>
              <a:srgbClr val="EE220C"/>
            </a:solidFill>
            <a:ln w="12700" cap="flat">
              <a:noFill/>
              <a:miter lim="400000"/>
            </a:ln>
            <a:effectLst/>
          </p:spPr>
          <p:txBody>
            <a:bodyPr wrap="square" lIns="50800" tIns="50800" rIns="50800" bIns="50800" numCol="1" anchor="ctr">
              <a:noAutofit/>
            </a:bodyPr>
            <a:lstStyle/>
            <a:p>
              <a:pPr algn="ctr">
                <a:spcBef>
                  <a:spcPts val="0"/>
                </a:spcBef>
                <a:defRPr i="0" spc="0" sz="2200">
                  <a:solidFill>
                    <a:srgbClr val="FFFFFF"/>
                  </a:solidFill>
                  <a:latin typeface="Helvetica Neue Medium"/>
                  <a:ea typeface="Helvetica Neue Medium"/>
                  <a:cs typeface="Helvetica Neue Medium"/>
                  <a:sym typeface="Helvetica Neue Medium"/>
                </a:defRPr>
              </a:pPr>
            </a:p>
          </p:txBody>
        </p:sp>
        <p:sp>
          <p:nvSpPr>
            <p:cNvPr id="188" name="Oval"/>
            <p:cNvSpPr/>
            <p:nvPr/>
          </p:nvSpPr>
          <p:spPr>
            <a:xfrm rot="20820000">
              <a:off x="1844250" y="865801"/>
              <a:ext cx="515232" cy="942431"/>
            </a:xfrm>
            <a:prstGeom prst="ellipse">
              <a:avLst/>
            </a:prstGeom>
            <a:solidFill>
              <a:srgbClr val="FFFFFF"/>
            </a:solidFill>
            <a:ln w="12700" cap="flat">
              <a:noFill/>
              <a:miter lim="400000"/>
            </a:ln>
            <a:effectLst/>
          </p:spPr>
          <p:txBody>
            <a:bodyPr wrap="square" lIns="50800" tIns="50800" rIns="50800" bIns="50800" numCol="1" anchor="ctr">
              <a:noAutofit/>
            </a:bodyPr>
            <a:lstStyle/>
            <a:p>
              <a:pPr algn="ctr">
                <a:spcBef>
                  <a:spcPts val="0"/>
                </a:spcBef>
                <a:defRPr i="0" spc="0" sz="2200">
                  <a:solidFill>
                    <a:srgbClr val="FFFFFF"/>
                  </a:solidFill>
                  <a:latin typeface="Helvetica Neue Medium"/>
                  <a:ea typeface="Helvetica Neue Medium"/>
                  <a:cs typeface="Helvetica Neue Medium"/>
                  <a:sym typeface="Helvetica Neue Medium"/>
                </a:defRPr>
              </a:pPr>
            </a:p>
          </p:txBody>
        </p:sp>
        <p:sp>
          <p:nvSpPr>
            <p:cNvPr id="189" name="Line"/>
            <p:cNvSpPr/>
            <p:nvPr/>
          </p:nvSpPr>
          <p:spPr>
            <a:xfrm flipV="1">
              <a:off x="853603" y="1027270"/>
              <a:ext cx="829933" cy="442152"/>
            </a:xfrm>
            <a:prstGeom prst="line">
              <a:avLst/>
            </a:prstGeom>
            <a:noFill/>
            <a:ln w="25400" cap="flat">
              <a:solidFill>
                <a:srgbClr val="D5D5D5"/>
              </a:solidFill>
              <a:prstDash val="solid"/>
              <a:miter lim="400000"/>
            </a:ln>
            <a:effectLst/>
          </p:spPr>
          <p:txBody>
            <a:bodyPr wrap="square" lIns="50800" tIns="50800" rIns="50800" bIns="50800" numCol="1" anchor="ctr">
              <a:noAutofit/>
            </a:bodyPr>
            <a:lstStyle/>
            <a:p>
              <a:pPr algn="ctr">
                <a:spcBef>
                  <a:spcPts val="0"/>
                </a:spcBef>
                <a:defRPr i="0" spc="0" sz="2200">
                  <a:solidFill>
                    <a:srgbClr val="FFFFFF"/>
                  </a:solidFill>
                  <a:latin typeface="Helvetica Neue Medium"/>
                  <a:ea typeface="Helvetica Neue Medium"/>
                  <a:cs typeface="Helvetica Neue Medium"/>
                  <a:sym typeface="Helvetica Neue Medium"/>
                </a:defRPr>
              </a:pPr>
            </a:p>
          </p:txBody>
        </p:sp>
        <p:sp>
          <p:nvSpPr>
            <p:cNvPr id="190" name="YES!"/>
            <p:cNvSpPr txBox="1"/>
            <p:nvPr/>
          </p:nvSpPr>
          <p:spPr>
            <a:xfrm rot="20833299">
              <a:off x="2426661" y="285367"/>
              <a:ext cx="2584304" cy="153357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rmAutofit fontScale="100000" lnSpcReduction="0"/>
            </a:bodyPr>
            <a:lstStyle>
              <a:lvl1pPr>
                <a:spcBef>
                  <a:spcPts val="0"/>
                </a:spcBef>
                <a:defRPr i="0" spc="0" sz="6100">
                  <a:solidFill>
                    <a:srgbClr val="000000"/>
                  </a:solidFill>
                  <a:latin typeface="Helvetica Neue Medium"/>
                  <a:ea typeface="Helvetica Neue Medium"/>
                  <a:cs typeface="Helvetica Neue Medium"/>
                  <a:sym typeface="Helvetica Neue Medium"/>
                </a:defRPr>
              </a:lvl1pPr>
            </a:lstStyle>
            <a:p>
              <a:pPr/>
              <a:r>
                <a:t>YES!</a:t>
              </a:r>
            </a:p>
          </p:txBody>
        </p:sp>
        <p:sp>
          <p:nvSpPr>
            <p:cNvPr id="191" name="Line"/>
            <p:cNvSpPr/>
            <p:nvPr/>
          </p:nvSpPr>
          <p:spPr>
            <a:xfrm flipH="1" flipV="1">
              <a:off x="2367619" y="382327"/>
              <a:ext cx="272820" cy="399592"/>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pPr algn="ctr">
                <a:spcBef>
                  <a:spcPts val="0"/>
                </a:spcBef>
                <a:defRPr i="0" spc="0" sz="2200">
                  <a:solidFill>
                    <a:srgbClr val="FFFFFF"/>
                  </a:solidFill>
                  <a:latin typeface="Helvetica Neue Medium"/>
                  <a:ea typeface="Helvetica Neue Medium"/>
                  <a:cs typeface="Helvetica Neue Medium"/>
                  <a:sym typeface="Helvetica Neue Medium"/>
                </a:defRPr>
              </a:pPr>
            </a:p>
          </p:txBody>
        </p:sp>
        <p:sp>
          <p:nvSpPr>
            <p:cNvPr id="192" name="Line"/>
            <p:cNvSpPr/>
            <p:nvPr/>
          </p:nvSpPr>
          <p:spPr>
            <a:xfrm flipV="1">
              <a:off x="3179651" y="-1"/>
              <a:ext cx="1" cy="512050"/>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pPr algn="ctr">
                <a:spcBef>
                  <a:spcPts val="0"/>
                </a:spcBef>
                <a:defRPr i="0" spc="0" sz="2200">
                  <a:solidFill>
                    <a:srgbClr val="FFFFFF"/>
                  </a:solidFill>
                  <a:latin typeface="Helvetica Neue Medium"/>
                  <a:ea typeface="Helvetica Neue Medium"/>
                  <a:cs typeface="Helvetica Neue Medium"/>
                  <a:sym typeface="Helvetica Neue Medium"/>
                </a:defRPr>
              </a:pPr>
            </a:p>
          </p:txBody>
        </p:sp>
        <p:sp>
          <p:nvSpPr>
            <p:cNvPr id="193" name="Line"/>
            <p:cNvSpPr/>
            <p:nvPr/>
          </p:nvSpPr>
          <p:spPr>
            <a:xfrm flipV="1">
              <a:off x="3718813" y="0"/>
              <a:ext cx="267423" cy="512049"/>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pPr algn="ctr">
                <a:spcBef>
                  <a:spcPts val="0"/>
                </a:spcBef>
                <a:defRPr i="0" spc="0" sz="2200">
                  <a:solidFill>
                    <a:srgbClr val="FFFFFF"/>
                  </a:solidFill>
                  <a:latin typeface="Helvetica Neue Medium"/>
                  <a:ea typeface="Helvetica Neue Medium"/>
                  <a:cs typeface="Helvetica Neue Medium"/>
                  <a:sym typeface="Helvetica Neue Medium"/>
                </a:defRPr>
              </a:pPr>
            </a:p>
          </p:txBody>
        </p:sp>
        <p:sp>
          <p:nvSpPr>
            <p:cNvPr id="194" name="Line"/>
            <p:cNvSpPr/>
            <p:nvPr/>
          </p:nvSpPr>
          <p:spPr>
            <a:xfrm>
              <a:off x="3961161" y="1588928"/>
              <a:ext cx="272820" cy="399592"/>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pPr algn="ctr">
                <a:spcBef>
                  <a:spcPts val="0"/>
                </a:spcBef>
                <a:defRPr i="0" spc="0" sz="2200">
                  <a:solidFill>
                    <a:srgbClr val="FFFFFF"/>
                  </a:solidFill>
                  <a:latin typeface="Helvetica Neue Medium"/>
                  <a:ea typeface="Helvetica Neue Medium"/>
                  <a:cs typeface="Helvetica Neue Medium"/>
                  <a:sym typeface="Helvetica Neue Medium"/>
                </a:defRPr>
              </a:pPr>
            </a:p>
          </p:txBody>
        </p:sp>
        <p:sp>
          <p:nvSpPr>
            <p:cNvPr id="195" name="Line"/>
            <p:cNvSpPr/>
            <p:nvPr/>
          </p:nvSpPr>
          <p:spPr>
            <a:xfrm>
              <a:off x="3421948" y="1858797"/>
              <a:ext cx="1" cy="512050"/>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pPr algn="ctr">
                <a:spcBef>
                  <a:spcPts val="0"/>
                </a:spcBef>
                <a:defRPr i="0" spc="0" sz="2200">
                  <a:solidFill>
                    <a:srgbClr val="FFFFFF"/>
                  </a:solidFill>
                  <a:latin typeface="Helvetica Neue Medium"/>
                  <a:ea typeface="Helvetica Neue Medium"/>
                  <a:cs typeface="Helvetica Neue Medium"/>
                  <a:sym typeface="Helvetica Neue Medium"/>
                </a:defRPr>
              </a:pPr>
            </a:p>
          </p:txBody>
        </p:sp>
        <p:sp>
          <p:nvSpPr>
            <p:cNvPr id="196" name="Line"/>
            <p:cNvSpPr/>
            <p:nvPr/>
          </p:nvSpPr>
          <p:spPr>
            <a:xfrm flipH="1">
              <a:off x="2615364" y="1858797"/>
              <a:ext cx="267424" cy="512050"/>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pPr algn="ctr">
                <a:spcBef>
                  <a:spcPts val="0"/>
                </a:spcBef>
                <a:defRPr i="0" spc="0" sz="2200">
                  <a:solidFill>
                    <a:srgbClr val="FFFFFF"/>
                  </a:solidFill>
                  <a:latin typeface="Helvetica Neue Medium"/>
                  <a:ea typeface="Helvetica Neue Medium"/>
                  <a:cs typeface="Helvetica Neue Medium"/>
                  <a:sym typeface="Helvetica Neue Medium"/>
                </a:defRPr>
              </a:pPr>
            </a:p>
          </p:txBody>
        </p:sp>
      </p:gr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9" name="Consent"/>
          <p:cNvSpPr txBox="1"/>
          <p:nvPr>
            <p:ph type="title"/>
          </p:nvPr>
        </p:nvSpPr>
        <p:spPr>
          <a:xfrm>
            <a:off x="540846" y="1409334"/>
            <a:ext cx="5252596" cy="1644809"/>
          </a:xfrm>
          <a:prstGeom prst="rect">
            <a:avLst/>
          </a:prstGeom>
        </p:spPr>
        <p:txBody>
          <a:bodyPr/>
          <a:lstStyle>
            <a:lvl1pPr>
              <a:spcBef>
                <a:spcPts val="0"/>
              </a:spcBef>
              <a:defRPr cap="none" sz="10000">
                <a:solidFill>
                  <a:srgbClr val="000000"/>
                </a:solidFill>
                <a:latin typeface="Helvetica Neue Medium"/>
                <a:ea typeface="Helvetica Neue Medium"/>
                <a:cs typeface="Helvetica Neue Medium"/>
                <a:sym typeface="Helvetica Neue Medium"/>
              </a:defRPr>
            </a:lvl1pPr>
          </a:lstStyle>
          <a:p>
            <a:pPr/>
            <a:r>
              <a:t>Consent</a:t>
            </a:r>
          </a:p>
        </p:txBody>
      </p:sp>
      <p:sp>
        <p:nvSpPr>
          <p:cNvPr id="200" name="Consent can be withdrawn at any time. If someone said yes before sex, but then changed their mind to a no — there is no longer consent.…"/>
          <p:cNvSpPr txBox="1"/>
          <p:nvPr>
            <p:ph type="body" idx="1"/>
          </p:nvPr>
        </p:nvSpPr>
        <p:spPr>
          <a:xfrm>
            <a:off x="540846" y="3195171"/>
            <a:ext cx="11923108" cy="6402859"/>
          </a:xfrm>
          <a:prstGeom prst="rect">
            <a:avLst/>
          </a:prstGeom>
        </p:spPr>
        <p:txBody>
          <a:bodyPr/>
          <a:lstStyle/>
          <a:p>
            <a:pPr marL="0" indent="0">
              <a:spcBef>
                <a:spcPts val="0"/>
              </a:spcBef>
              <a:buSzTx/>
              <a:buFontTx/>
              <a:buNone/>
              <a:defRPr sz="3700">
                <a:solidFill>
                  <a:srgbClr val="000000"/>
                </a:solidFill>
                <a:latin typeface="Helvetica Neue"/>
                <a:ea typeface="Helvetica Neue"/>
                <a:cs typeface="Helvetica Neue"/>
                <a:sym typeface="Helvetica Neue"/>
              </a:defRPr>
            </a:pPr>
            <a:r>
              <a:t>Consent can be withdrawn at any time. If someone said yes before sex, but then changed their mind to a no — there is no longer consent.</a:t>
            </a:r>
          </a:p>
          <a:p>
            <a:pPr marL="0" indent="0">
              <a:spcBef>
                <a:spcPts val="0"/>
              </a:spcBef>
              <a:buSzTx/>
              <a:buFontTx/>
              <a:buNone/>
              <a:defRPr sz="3700">
                <a:solidFill>
                  <a:srgbClr val="000000"/>
                </a:solidFill>
                <a:latin typeface="Helvetica Neue"/>
                <a:ea typeface="Helvetica Neue"/>
                <a:cs typeface="Helvetica Neue"/>
                <a:sym typeface="Helvetica Neue"/>
              </a:defRPr>
            </a:pPr>
          </a:p>
          <a:p>
            <a:pPr marL="0" indent="0">
              <a:spcBef>
                <a:spcPts val="0"/>
              </a:spcBef>
              <a:buSzTx/>
              <a:buFontTx/>
              <a:buNone/>
              <a:defRPr sz="3700">
                <a:solidFill>
                  <a:srgbClr val="000000"/>
                </a:solidFill>
                <a:latin typeface="Helvetica Neue"/>
                <a:ea typeface="Helvetica Neue"/>
                <a:cs typeface="Helvetica Neue"/>
                <a:sym typeface="Helvetica Neue"/>
              </a:defRPr>
            </a:pPr>
            <a:r>
              <a:t>Whenever there is no longer consent you should STOP. You should make sure the other person is OK, comfortable and safe.</a:t>
            </a:r>
          </a:p>
          <a:p>
            <a:pPr marL="0" indent="0">
              <a:spcBef>
                <a:spcPts val="0"/>
              </a:spcBef>
              <a:buSzTx/>
              <a:buFontTx/>
              <a:buNone/>
              <a:defRPr sz="3700">
                <a:solidFill>
                  <a:srgbClr val="000000"/>
                </a:solidFill>
                <a:latin typeface="Helvetica Neue"/>
                <a:ea typeface="Helvetica Neue"/>
                <a:cs typeface="Helvetica Neue"/>
                <a:sym typeface="Helvetica Neue"/>
              </a:defRPr>
            </a:pPr>
          </a:p>
          <a:p>
            <a:pPr marL="0" indent="0">
              <a:spcBef>
                <a:spcPts val="0"/>
              </a:spcBef>
              <a:buSzTx/>
              <a:buFontTx/>
              <a:buNone/>
              <a:defRPr sz="3700">
                <a:solidFill>
                  <a:srgbClr val="000000"/>
                </a:solidFill>
                <a:latin typeface="Helvetica Neue"/>
                <a:ea typeface="Helvetica Neue"/>
                <a:cs typeface="Helvetica Neue"/>
                <a:sym typeface="Helvetica Neue"/>
              </a:defRPr>
            </a:pPr>
            <a:r>
              <a:t>If you (or the person you are with) does not stop, this is sexual assault and/or rape. You can report this and should see a Sexual Assault Nurse.</a:t>
            </a:r>
          </a:p>
        </p:txBody>
      </p:sp>
      <p:grpSp>
        <p:nvGrpSpPr>
          <p:cNvPr id="212" name="Group"/>
          <p:cNvGrpSpPr/>
          <p:nvPr/>
        </p:nvGrpSpPr>
        <p:grpSpPr>
          <a:xfrm rot="21385770">
            <a:off x="5886821" y="313534"/>
            <a:ext cx="5148560" cy="2425234"/>
            <a:chOff x="0" y="0"/>
            <a:chExt cx="5148559" cy="2425232"/>
          </a:xfrm>
        </p:grpSpPr>
        <p:sp>
          <p:nvSpPr>
            <p:cNvPr id="201" name="Megaphone"/>
            <p:cNvSpPr/>
            <p:nvPr/>
          </p:nvSpPr>
          <p:spPr>
            <a:xfrm rot="20780257">
              <a:off x="142736" y="983433"/>
              <a:ext cx="2334914" cy="118278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788" y="0"/>
                  </a:moveTo>
                  <a:lnTo>
                    <a:pt x="1296" y="8342"/>
                  </a:lnTo>
                  <a:lnTo>
                    <a:pt x="1296" y="7965"/>
                  </a:lnTo>
                  <a:cubicBezTo>
                    <a:pt x="1296" y="7822"/>
                    <a:pt x="1235" y="7702"/>
                    <a:pt x="1163" y="7702"/>
                  </a:cubicBezTo>
                  <a:lnTo>
                    <a:pt x="132" y="7702"/>
                  </a:lnTo>
                  <a:cubicBezTo>
                    <a:pt x="59" y="7702"/>
                    <a:pt x="0" y="7822"/>
                    <a:pt x="0" y="7965"/>
                  </a:cubicBezTo>
                  <a:lnTo>
                    <a:pt x="0" y="13572"/>
                  </a:lnTo>
                  <a:cubicBezTo>
                    <a:pt x="0" y="13715"/>
                    <a:pt x="59" y="13831"/>
                    <a:pt x="132" y="13831"/>
                  </a:cubicBezTo>
                  <a:lnTo>
                    <a:pt x="1163" y="13831"/>
                  </a:lnTo>
                  <a:cubicBezTo>
                    <a:pt x="1235" y="13831"/>
                    <a:pt x="1296" y="13715"/>
                    <a:pt x="1296" y="13572"/>
                  </a:cubicBezTo>
                  <a:lnTo>
                    <a:pt x="1296" y="13258"/>
                  </a:lnTo>
                  <a:lnTo>
                    <a:pt x="4868" y="14871"/>
                  </a:lnTo>
                  <a:cubicBezTo>
                    <a:pt x="4831" y="15727"/>
                    <a:pt x="4856" y="17088"/>
                    <a:pt x="5246" y="18369"/>
                  </a:cubicBezTo>
                  <a:cubicBezTo>
                    <a:pt x="5666" y="19743"/>
                    <a:pt x="6385" y="20665"/>
                    <a:pt x="7391" y="21110"/>
                  </a:cubicBezTo>
                  <a:cubicBezTo>
                    <a:pt x="7411" y="21118"/>
                    <a:pt x="7709" y="21237"/>
                    <a:pt x="8130" y="21237"/>
                  </a:cubicBezTo>
                  <a:cubicBezTo>
                    <a:pt x="8379" y="21237"/>
                    <a:pt x="8670" y="21198"/>
                    <a:pt x="8972" y="21067"/>
                  </a:cubicBezTo>
                  <a:cubicBezTo>
                    <a:pt x="9689" y="20757"/>
                    <a:pt x="10583" y="19899"/>
                    <a:pt x="10999" y="17636"/>
                  </a:cubicBezTo>
                  <a:lnTo>
                    <a:pt x="19788" y="21600"/>
                  </a:lnTo>
                  <a:cubicBezTo>
                    <a:pt x="19788" y="21600"/>
                    <a:pt x="21349" y="19032"/>
                    <a:pt x="21600" y="10803"/>
                  </a:cubicBezTo>
                  <a:lnTo>
                    <a:pt x="21360" y="10800"/>
                  </a:lnTo>
                  <a:lnTo>
                    <a:pt x="21600" y="10797"/>
                  </a:lnTo>
                  <a:cubicBezTo>
                    <a:pt x="21349" y="2568"/>
                    <a:pt x="19788" y="0"/>
                    <a:pt x="19788" y="0"/>
                  </a:cubicBezTo>
                  <a:close/>
                  <a:moveTo>
                    <a:pt x="5884" y="15327"/>
                  </a:moveTo>
                  <a:lnTo>
                    <a:pt x="9983" y="17176"/>
                  </a:lnTo>
                  <a:cubicBezTo>
                    <a:pt x="9401" y="19745"/>
                    <a:pt x="7796" y="19199"/>
                    <a:pt x="7607" y="19125"/>
                  </a:cubicBezTo>
                  <a:cubicBezTo>
                    <a:pt x="6898" y="18811"/>
                    <a:pt x="6403" y="18209"/>
                    <a:pt x="6132" y="17336"/>
                  </a:cubicBezTo>
                  <a:cubicBezTo>
                    <a:pt x="5918" y="16643"/>
                    <a:pt x="5877" y="15882"/>
                    <a:pt x="5884" y="15327"/>
                  </a:cubicBezTo>
                  <a:close/>
                </a:path>
              </a:pathLst>
            </a:custGeom>
            <a:solidFill>
              <a:srgbClr val="000000"/>
            </a:solidFill>
            <a:ln w="12700" cap="flat">
              <a:noFill/>
              <a:miter lim="400000"/>
            </a:ln>
            <a:effectLst/>
          </p:spPr>
          <p:txBody>
            <a:bodyPr wrap="square" lIns="50800" tIns="50800" rIns="50800" bIns="50800" numCol="1" anchor="ctr">
              <a:noAutofit/>
            </a:bodyPr>
            <a:lstStyle/>
            <a:p>
              <a:pPr algn="ctr">
                <a:spcBef>
                  <a:spcPts val="0"/>
                </a:spcBef>
                <a:defRPr i="0" spc="0" sz="2200">
                  <a:solidFill>
                    <a:srgbClr val="FFFFFF"/>
                  </a:solidFill>
                  <a:latin typeface="Helvetica Neue Medium"/>
                  <a:ea typeface="Helvetica Neue Medium"/>
                  <a:cs typeface="Helvetica Neue Medium"/>
                  <a:sym typeface="Helvetica Neue Medium"/>
                </a:defRPr>
              </a:pPr>
            </a:p>
          </p:txBody>
        </p:sp>
        <p:sp>
          <p:nvSpPr>
            <p:cNvPr id="202" name="Megaphone"/>
            <p:cNvSpPr/>
            <p:nvPr/>
          </p:nvSpPr>
          <p:spPr>
            <a:xfrm rot="20780257">
              <a:off x="106652" y="938328"/>
              <a:ext cx="2334914" cy="118278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788" y="0"/>
                  </a:moveTo>
                  <a:lnTo>
                    <a:pt x="1296" y="8342"/>
                  </a:lnTo>
                  <a:lnTo>
                    <a:pt x="1296" y="7965"/>
                  </a:lnTo>
                  <a:cubicBezTo>
                    <a:pt x="1296" y="7822"/>
                    <a:pt x="1235" y="7702"/>
                    <a:pt x="1163" y="7702"/>
                  </a:cubicBezTo>
                  <a:lnTo>
                    <a:pt x="132" y="7702"/>
                  </a:lnTo>
                  <a:cubicBezTo>
                    <a:pt x="59" y="7702"/>
                    <a:pt x="0" y="7822"/>
                    <a:pt x="0" y="7965"/>
                  </a:cubicBezTo>
                  <a:lnTo>
                    <a:pt x="0" y="13572"/>
                  </a:lnTo>
                  <a:cubicBezTo>
                    <a:pt x="0" y="13715"/>
                    <a:pt x="59" y="13831"/>
                    <a:pt x="132" y="13831"/>
                  </a:cubicBezTo>
                  <a:lnTo>
                    <a:pt x="1163" y="13831"/>
                  </a:lnTo>
                  <a:cubicBezTo>
                    <a:pt x="1235" y="13831"/>
                    <a:pt x="1296" y="13715"/>
                    <a:pt x="1296" y="13572"/>
                  </a:cubicBezTo>
                  <a:lnTo>
                    <a:pt x="1296" y="13258"/>
                  </a:lnTo>
                  <a:lnTo>
                    <a:pt x="4868" y="14871"/>
                  </a:lnTo>
                  <a:cubicBezTo>
                    <a:pt x="4831" y="15727"/>
                    <a:pt x="4856" y="17088"/>
                    <a:pt x="5246" y="18369"/>
                  </a:cubicBezTo>
                  <a:cubicBezTo>
                    <a:pt x="5666" y="19743"/>
                    <a:pt x="6385" y="20665"/>
                    <a:pt x="7391" y="21110"/>
                  </a:cubicBezTo>
                  <a:cubicBezTo>
                    <a:pt x="7411" y="21118"/>
                    <a:pt x="7709" y="21237"/>
                    <a:pt x="8130" y="21237"/>
                  </a:cubicBezTo>
                  <a:cubicBezTo>
                    <a:pt x="8379" y="21237"/>
                    <a:pt x="8670" y="21198"/>
                    <a:pt x="8972" y="21067"/>
                  </a:cubicBezTo>
                  <a:cubicBezTo>
                    <a:pt x="9689" y="20757"/>
                    <a:pt x="10583" y="19899"/>
                    <a:pt x="10999" y="17636"/>
                  </a:cubicBezTo>
                  <a:lnTo>
                    <a:pt x="19788" y="21600"/>
                  </a:lnTo>
                  <a:cubicBezTo>
                    <a:pt x="19788" y="21600"/>
                    <a:pt x="21349" y="19032"/>
                    <a:pt x="21600" y="10803"/>
                  </a:cubicBezTo>
                  <a:lnTo>
                    <a:pt x="21360" y="10800"/>
                  </a:lnTo>
                  <a:lnTo>
                    <a:pt x="21600" y="10797"/>
                  </a:lnTo>
                  <a:cubicBezTo>
                    <a:pt x="21349" y="2568"/>
                    <a:pt x="19788" y="0"/>
                    <a:pt x="19788" y="0"/>
                  </a:cubicBezTo>
                  <a:close/>
                  <a:moveTo>
                    <a:pt x="5884" y="15327"/>
                  </a:moveTo>
                  <a:lnTo>
                    <a:pt x="9983" y="17176"/>
                  </a:lnTo>
                  <a:cubicBezTo>
                    <a:pt x="9401" y="19745"/>
                    <a:pt x="7796" y="19199"/>
                    <a:pt x="7607" y="19125"/>
                  </a:cubicBezTo>
                  <a:cubicBezTo>
                    <a:pt x="6898" y="18811"/>
                    <a:pt x="6403" y="18209"/>
                    <a:pt x="6132" y="17336"/>
                  </a:cubicBezTo>
                  <a:cubicBezTo>
                    <a:pt x="5918" y="16643"/>
                    <a:pt x="5877" y="15882"/>
                    <a:pt x="5884" y="15327"/>
                  </a:cubicBezTo>
                  <a:close/>
                </a:path>
              </a:pathLst>
            </a:custGeom>
            <a:solidFill>
              <a:srgbClr val="EE220C"/>
            </a:solidFill>
            <a:ln w="12700" cap="flat">
              <a:noFill/>
              <a:miter lim="400000"/>
            </a:ln>
            <a:effectLst/>
          </p:spPr>
          <p:txBody>
            <a:bodyPr wrap="square" lIns="50800" tIns="50800" rIns="50800" bIns="50800" numCol="1" anchor="ctr">
              <a:noAutofit/>
            </a:bodyPr>
            <a:lstStyle/>
            <a:p>
              <a:pPr algn="ctr">
                <a:spcBef>
                  <a:spcPts val="0"/>
                </a:spcBef>
                <a:defRPr i="0" spc="0" sz="2200">
                  <a:solidFill>
                    <a:srgbClr val="FFFFFF"/>
                  </a:solidFill>
                  <a:latin typeface="Helvetica Neue Medium"/>
                  <a:ea typeface="Helvetica Neue Medium"/>
                  <a:cs typeface="Helvetica Neue Medium"/>
                  <a:sym typeface="Helvetica Neue Medium"/>
                </a:defRPr>
              </a:pPr>
            </a:p>
          </p:txBody>
        </p:sp>
        <p:sp>
          <p:nvSpPr>
            <p:cNvPr id="203" name="Oval"/>
            <p:cNvSpPr/>
            <p:nvPr/>
          </p:nvSpPr>
          <p:spPr>
            <a:xfrm rot="20820000">
              <a:off x="1844250" y="865801"/>
              <a:ext cx="515232" cy="942431"/>
            </a:xfrm>
            <a:prstGeom prst="ellipse">
              <a:avLst/>
            </a:prstGeom>
            <a:solidFill>
              <a:srgbClr val="FFFFFF"/>
            </a:solidFill>
            <a:ln w="12700" cap="flat">
              <a:noFill/>
              <a:miter lim="400000"/>
            </a:ln>
            <a:effectLst/>
          </p:spPr>
          <p:txBody>
            <a:bodyPr wrap="square" lIns="50800" tIns="50800" rIns="50800" bIns="50800" numCol="1" anchor="ctr">
              <a:noAutofit/>
            </a:bodyPr>
            <a:lstStyle/>
            <a:p>
              <a:pPr algn="ctr">
                <a:spcBef>
                  <a:spcPts val="0"/>
                </a:spcBef>
                <a:defRPr i="0" spc="0" sz="2200">
                  <a:solidFill>
                    <a:srgbClr val="FFFFFF"/>
                  </a:solidFill>
                  <a:latin typeface="Helvetica Neue Medium"/>
                  <a:ea typeface="Helvetica Neue Medium"/>
                  <a:cs typeface="Helvetica Neue Medium"/>
                  <a:sym typeface="Helvetica Neue Medium"/>
                </a:defRPr>
              </a:pPr>
            </a:p>
          </p:txBody>
        </p:sp>
        <p:sp>
          <p:nvSpPr>
            <p:cNvPr id="204" name="Line"/>
            <p:cNvSpPr/>
            <p:nvPr/>
          </p:nvSpPr>
          <p:spPr>
            <a:xfrm flipV="1">
              <a:off x="853603" y="1027270"/>
              <a:ext cx="829933" cy="442152"/>
            </a:xfrm>
            <a:prstGeom prst="line">
              <a:avLst/>
            </a:prstGeom>
            <a:noFill/>
            <a:ln w="25400" cap="flat">
              <a:solidFill>
                <a:srgbClr val="D5D5D5"/>
              </a:solidFill>
              <a:prstDash val="solid"/>
              <a:miter lim="400000"/>
            </a:ln>
            <a:effectLst/>
          </p:spPr>
          <p:txBody>
            <a:bodyPr wrap="square" lIns="50800" tIns="50800" rIns="50800" bIns="50800" numCol="1" anchor="ctr">
              <a:noAutofit/>
            </a:bodyPr>
            <a:lstStyle/>
            <a:p>
              <a:pPr algn="ctr">
                <a:spcBef>
                  <a:spcPts val="0"/>
                </a:spcBef>
                <a:defRPr i="0" spc="0" sz="2200">
                  <a:solidFill>
                    <a:srgbClr val="FFFFFF"/>
                  </a:solidFill>
                  <a:latin typeface="Helvetica Neue Medium"/>
                  <a:ea typeface="Helvetica Neue Medium"/>
                  <a:cs typeface="Helvetica Neue Medium"/>
                  <a:sym typeface="Helvetica Neue Medium"/>
                </a:defRPr>
              </a:pPr>
            </a:p>
          </p:txBody>
        </p:sp>
        <p:sp>
          <p:nvSpPr>
            <p:cNvPr id="205" name="YES!"/>
            <p:cNvSpPr txBox="1"/>
            <p:nvPr/>
          </p:nvSpPr>
          <p:spPr>
            <a:xfrm rot="20833299">
              <a:off x="2426661" y="285367"/>
              <a:ext cx="2584304" cy="153357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rmAutofit fontScale="100000" lnSpcReduction="0"/>
            </a:bodyPr>
            <a:lstStyle>
              <a:lvl1pPr>
                <a:spcBef>
                  <a:spcPts val="0"/>
                </a:spcBef>
                <a:defRPr i="0" spc="0" sz="6100">
                  <a:solidFill>
                    <a:srgbClr val="000000"/>
                  </a:solidFill>
                  <a:latin typeface="Helvetica Neue Medium"/>
                  <a:ea typeface="Helvetica Neue Medium"/>
                  <a:cs typeface="Helvetica Neue Medium"/>
                  <a:sym typeface="Helvetica Neue Medium"/>
                </a:defRPr>
              </a:lvl1pPr>
            </a:lstStyle>
            <a:p>
              <a:pPr/>
              <a:r>
                <a:t>YES!</a:t>
              </a:r>
            </a:p>
          </p:txBody>
        </p:sp>
        <p:sp>
          <p:nvSpPr>
            <p:cNvPr id="206" name="Line"/>
            <p:cNvSpPr/>
            <p:nvPr/>
          </p:nvSpPr>
          <p:spPr>
            <a:xfrm flipH="1" flipV="1">
              <a:off x="2367619" y="382327"/>
              <a:ext cx="272820" cy="399592"/>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pPr algn="ctr">
                <a:spcBef>
                  <a:spcPts val="0"/>
                </a:spcBef>
                <a:defRPr i="0" spc="0" sz="2200">
                  <a:solidFill>
                    <a:srgbClr val="FFFFFF"/>
                  </a:solidFill>
                  <a:latin typeface="Helvetica Neue Medium"/>
                  <a:ea typeface="Helvetica Neue Medium"/>
                  <a:cs typeface="Helvetica Neue Medium"/>
                  <a:sym typeface="Helvetica Neue Medium"/>
                </a:defRPr>
              </a:pPr>
            </a:p>
          </p:txBody>
        </p:sp>
        <p:sp>
          <p:nvSpPr>
            <p:cNvPr id="207" name="Line"/>
            <p:cNvSpPr/>
            <p:nvPr/>
          </p:nvSpPr>
          <p:spPr>
            <a:xfrm flipV="1">
              <a:off x="3179651" y="-1"/>
              <a:ext cx="1" cy="512050"/>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pPr algn="ctr">
                <a:spcBef>
                  <a:spcPts val="0"/>
                </a:spcBef>
                <a:defRPr i="0" spc="0" sz="2200">
                  <a:solidFill>
                    <a:srgbClr val="FFFFFF"/>
                  </a:solidFill>
                  <a:latin typeface="Helvetica Neue Medium"/>
                  <a:ea typeface="Helvetica Neue Medium"/>
                  <a:cs typeface="Helvetica Neue Medium"/>
                  <a:sym typeface="Helvetica Neue Medium"/>
                </a:defRPr>
              </a:pPr>
            </a:p>
          </p:txBody>
        </p:sp>
        <p:sp>
          <p:nvSpPr>
            <p:cNvPr id="208" name="Line"/>
            <p:cNvSpPr/>
            <p:nvPr/>
          </p:nvSpPr>
          <p:spPr>
            <a:xfrm flipV="1">
              <a:off x="3718813" y="0"/>
              <a:ext cx="267423" cy="512049"/>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pPr algn="ctr">
                <a:spcBef>
                  <a:spcPts val="0"/>
                </a:spcBef>
                <a:defRPr i="0" spc="0" sz="2200">
                  <a:solidFill>
                    <a:srgbClr val="FFFFFF"/>
                  </a:solidFill>
                  <a:latin typeface="Helvetica Neue Medium"/>
                  <a:ea typeface="Helvetica Neue Medium"/>
                  <a:cs typeface="Helvetica Neue Medium"/>
                  <a:sym typeface="Helvetica Neue Medium"/>
                </a:defRPr>
              </a:pPr>
            </a:p>
          </p:txBody>
        </p:sp>
        <p:sp>
          <p:nvSpPr>
            <p:cNvPr id="209" name="Line"/>
            <p:cNvSpPr/>
            <p:nvPr/>
          </p:nvSpPr>
          <p:spPr>
            <a:xfrm>
              <a:off x="3961161" y="1588928"/>
              <a:ext cx="272820" cy="399592"/>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pPr algn="ctr">
                <a:spcBef>
                  <a:spcPts val="0"/>
                </a:spcBef>
                <a:defRPr i="0" spc="0" sz="2200">
                  <a:solidFill>
                    <a:srgbClr val="FFFFFF"/>
                  </a:solidFill>
                  <a:latin typeface="Helvetica Neue Medium"/>
                  <a:ea typeface="Helvetica Neue Medium"/>
                  <a:cs typeface="Helvetica Neue Medium"/>
                  <a:sym typeface="Helvetica Neue Medium"/>
                </a:defRPr>
              </a:pPr>
            </a:p>
          </p:txBody>
        </p:sp>
        <p:sp>
          <p:nvSpPr>
            <p:cNvPr id="210" name="Line"/>
            <p:cNvSpPr/>
            <p:nvPr/>
          </p:nvSpPr>
          <p:spPr>
            <a:xfrm>
              <a:off x="3421948" y="1858797"/>
              <a:ext cx="1" cy="512050"/>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pPr algn="ctr">
                <a:spcBef>
                  <a:spcPts val="0"/>
                </a:spcBef>
                <a:defRPr i="0" spc="0" sz="2200">
                  <a:solidFill>
                    <a:srgbClr val="FFFFFF"/>
                  </a:solidFill>
                  <a:latin typeface="Helvetica Neue Medium"/>
                  <a:ea typeface="Helvetica Neue Medium"/>
                  <a:cs typeface="Helvetica Neue Medium"/>
                  <a:sym typeface="Helvetica Neue Medium"/>
                </a:defRPr>
              </a:pPr>
            </a:p>
          </p:txBody>
        </p:sp>
        <p:sp>
          <p:nvSpPr>
            <p:cNvPr id="211" name="Line"/>
            <p:cNvSpPr/>
            <p:nvPr/>
          </p:nvSpPr>
          <p:spPr>
            <a:xfrm flipH="1">
              <a:off x="2615364" y="1858797"/>
              <a:ext cx="267424" cy="512050"/>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pPr algn="ctr">
                <a:spcBef>
                  <a:spcPts val="0"/>
                </a:spcBef>
                <a:defRPr i="0" spc="0" sz="2200">
                  <a:solidFill>
                    <a:srgbClr val="FFFFFF"/>
                  </a:solidFill>
                  <a:latin typeface="Helvetica Neue Medium"/>
                  <a:ea typeface="Helvetica Neue Medium"/>
                  <a:cs typeface="Helvetica Neue Medium"/>
                  <a:sym typeface="Helvetica Neue Medium"/>
                </a:defRPr>
              </a:pPr>
            </a:p>
          </p:txBody>
        </p:sp>
      </p:gr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4" name="Consent"/>
          <p:cNvSpPr txBox="1"/>
          <p:nvPr>
            <p:ph type="title"/>
          </p:nvPr>
        </p:nvSpPr>
        <p:spPr>
          <a:xfrm>
            <a:off x="540846" y="1409334"/>
            <a:ext cx="5252596" cy="1644809"/>
          </a:xfrm>
          <a:prstGeom prst="rect">
            <a:avLst/>
          </a:prstGeom>
        </p:spPr>
        <p:txBody>
          <a:bodyPr/>
          <a:lstStyle>
            <a:lvl1pPr>
              <a:spcBef>
                <a:spcPts val="0"/>
              </a:spcBef>
              <a:defRPr cap="none" sz="10000">
                <a:solidFill>
                  <a:srgbClr val="000000"/>
                </a:solidFill>
                <a:latin typeface="Helvetica Neue Medium"/>
                <a:ea typeface="Helvetica Neue Medium"/>
                <a:cs typeface="Helvetica Neue Medium"/>
                <a:sym typeface="Helvetica Neue Medium"/>
              </a:defRPr>
            </a:lvl1pPr>
          </a:lstStyle>
          <a:p>
            <a:pPr/>
            <a:r>
              <a:t>Consent</a:t>
            </a:r>
          </a:p>
        </p:txBody>
      </p:sp>
      <p:sp>
        <p:nvSpPr>
          <p:cNvPr id="215" name="If a person is in a position of authority or trust (i.e. teacher and/or boss) there is not consent due to their position.…"/>
          <p:cNvSpPr txBox="1"/>
          <p:nvPr>
            <p:ph type="body" idx="1"/>
          </p:nvPr>
        </p:nvSpPr>
        <p:spPr>
          <a:xfrm>
            <a:off x="540846" y="3195171"/>
            <a:ext cx="11923108" cy="6402859"/>
          </a:xfrm>
          <a:prstGeom prst="rect">
            <a:avLst/>
          </a:prstGeom>
        </p:spPr>
        <p:txBody>
          <a:bodyPr/>
          <a:lstStyle/>
          <a:p>
            <a:pPr marL="0" indent="0">
              <a:spcBef>
                <a:spcPts val="0"/>
              </a:spcBef>
              <a:buSzTx/>
              <a:buFontTx/>
              <a:buNone/>
              <a:defRPr sz="3700">
                <a:solidFill>
                  <a:srgbClr val="000000"/>
                </a:solidFill>
                <a:latin typeface="Helvetica Neue"/>
                <a:ea typeface="Helvetica Neue"/>
                <a:cs typeface="Helvetica Neue"/>
                <a:sym typeface="Helvetica Neue"/>
              </a:defRPr>
            </a:pPr>
            <a:r>
              <a:t>If a person is in a position of authority or trust (i.e. teacher and/or boss) there is not consent due to their position.</a:t>
            </a:r>
          </a:p>
          <a:p>
            <a:pPr marL="0" indent="0">
              <a:spcBef>
                <a:spcPts val="0"/>
              </a:spcBef>
              <a:buSzTx/>
              <a:buFontTx/>
              <a:buNone/>
              <a:defRPr sz="3700">
                <a:solidFill>
                  <a:srgbClr val="000000"/>
                </a:solidFill>
                <a:latin typeface="Helvetica Neue"/>
                <a:ea typeface="Helvetica Neue"/>
                <a:cs typeface="Helvetica Neue"/>
                <a:sym typeface="Helvetica Neue"/>
              </a:defRPr>
            </a:pPr>
          </a:p>
          <a:p>
            <a:pPr marL="0" indent="0">
              <a:spcBef>
                <a:spcPts val="0"/>
              </a:spcBef>
              <a:buSzTx/>
              <a:buFontTx/>
              <a:buNone/>
              <a:defRPr sz="3700">
                <a:solidFill>
                  <a:srgbClr val="000000"/>
                </a:solidFill>
                <a:latin typeface="Helvetica Neue"/>
                <a:ea typeface="Helvetica Neue"/>
                <a:cs typeface="Helvetica Neue"/>
                <a:sym typeface="Helvetica Neue"/>
              </a:defRPr>
            </a:pPr>
            <a:r>
              <a:t>Consent becomes invalid as soon as a person loses the ability to consent, as in the case of intoxication with drugs and alcohol. </a:t>
            </a:r>
          </a:p>
          <a:p>
            <a:pPr marL="0" indent="0">
              <a:spcBef>
                <a:spcPts val="0"/>
              </a:spcBef>
              <a:buSzTx/>
              <a:buFontTx/>
              <a:buNone/>
              <a:defRPr sz="3700">
                <a:solidFill>
                  <a:srgbClr val="000000"/>
                </a:solidFill>
                <a:latin typeface="Helvetica Neue"/>
                <a:ea typeface="Helvetica Neue"/>
                <a:cs typeface="Helvetica Neue"/>
                <a:sym typeface="Helvetica Neue"/>
              </a:defRPr>
            </a:pPr>
          </a:p>
          <a:p>
            <a:pPr marL="0" indent="0">
              <a:spcBef>
                <a:spcPts val="0"/>
              </a:spcBef>
              <a:buSzTx/>
              <a:buFontTx/>
              <a:buNone/>
              <a:defRPr sz="3700">
                <a:solidFill>
                  <a:srgbClr val="000000"/>
                </a:solidFill>
                <a:latin typeface="Helvetica Neue"/>
                <a:ea typeface="Helvetica Neue"/>
                <a:cs typeface="Helvetica Neue"/>
                <a:sym typeface="Helvetica Neue"/>
              </a:defRPr>
            </a:pPr>
            <a:r>
              <a:t>A coerced or forced yes is not consent. If consent is given out of fear and/or because of force and/or threats, the consent is not legal.</a:t>
            </a:r>
          </a:p>
        </p:txBody>
      </p:sp>
      <p:grpSp>
        <p:nvGrpSpPr>
          <p:cNvPr id="227" name="Group"/>
          <p:cNvGrpSpPr/>
          <p:nvPr/>
        </p:nvGrpSpPr>
        <p:grpSpPr>
          <a:xfrm rot="21385770">
            <a:off x="5886821" y="313534"/>
            <a:ext cx="5148560" cy="2425234"/>
            <a:chOff x="0" y="0"/>
            <a:chExt cx="5148559" cy="2425232"/>
          </a:xfrm>
        </p:grpSpPr>
        <p:sp>
          <p:nvSpPr>
            <p:cNvPr id="216" name="Megaphone"/>
            <p:cNvSpPr/>
            <p:nvPr/>
          </p:nvSpPr>
          <p:spPr>
            <a:xfrm rot="20780257">
              <a:off x="142736" y="983433"/>
              <a:ext cx="2334914" cy="118278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788" y="0"/>
                  </a:moveTo>
                  <a:lnTo>
                    <a:pt x="1296" y="8342"/>
                  </a:lnTo>
                  <a:lnTo>
                    <a:pt x="1296" y="7965"/>
                  </a:lnTo>
                  <a:cubicBezTo>
                    <a:pt x="1296" y="7822"/>
                    <a:pt x="1235" y="7702"/>
                    <a:pt x="1163" y="7702"/>
                  </a:cubicBezTo>
                  <a:lnTo>
                    <a:pt x="132" y="7702"/>
                  </a:lnTo>
                  <a:cubicBezTo>
                    <a:pt x="59" y="7702"/>
                    <a:pt x="0" y="7822"/>
                    <a:pt x="0" y="7965"/>
                  </a:cubicBezTo>
                  <a:lnTo>
                    <a:pt x="0" y="13572"/>
                  </a:lnTo>
                  <a:cubicBezTo>
                    <a:pt x="0" y="13715"/>
                    <a:pt x="59" y="13831"/>
                    <a:pt x="132" y="13831"/>
                  </a:cubicBezTo>
                  <a:lnTo>
                    <a:pt x="1163" y="13831"/>
                  </a:lnTo>
                  <a:cubicBezTo>
                    <a:pt x="1235" y="13831"/>
                    <a:pt x="1296" y="13715"/>
                    <a:pt x="1296" y="13572"/>
                  </a:cubicBezTo>
                  <a:lnTo>
                    <a:pt x="1296" y="13258"/>
                  </a:lnTo>
                  <a:lnTo>
                    <a:pt x="4868" y="14871"/>
                  </a:lnTo>
                  <a:cubicBezTo>
                    <a:pt x="4831" y="15727"/>
                    <a:pt x="4856" y="17088"/>
                    <a:pt x="5246" y="18369"/>
                  </a:cubicBezTo>
                  <a:cubicBezTo>
                    <a:pt x="5666" y="19743"/>
                    <a:pt x="6385" y="20665"/>
                    <a:pt x="7391" y="21110"/>
                  </a:cubicBezTo>
                  <a:cubicBezTo>
                    <a:pt x="7411" y="21118"/>
                    <a:pt x="7709" y="21237"/>
                    <a:pt x="8130" y="21237"/>
                  </a:cubicBezTo>
                  <a:cubicBezTo>
                    <a:pt x="8379" y="21237"/>
                    <a:pt x="8670" y="21198"/>
                    <a:pt x="8972" y="21067"/>
                  </a:cubicBezTo>
                  <a:cubicBezTo>
                    <a:pt x="9689" y="20757"/>
                    <a:pt x="10583" y="19899"/>
                    <a:pt x="10999" y="17636"/>
                  </a:cubicBezTo>
                  <a:lnTo>
                    <a:pt x="19788" y="21600"/>
                  </a:lnTo>
                  <a:cubicBezTo>
                    <a:pt x="19788" y="21600"/>
                    <a:pt x="21349" y="19032"/>
                    <a:pt x="21600" y="10803"/>
                  </a:cubicBezTo>
                  <a:lnTo>
                    <a:pt x="21360" y="10800"/>
                  </a:lnTo>
                  <a:lnTo>
                    <a:pt x="21600" y="10797"/>
                  </a:lnTo>
                  <a:cubicBezTo>
                    <a:pt x="21349" y="2568"/>
                    <a:pt x="19788" y="0"/>
                    <a:pt x="19788" y="0"/>
                  </a:cubicBezTo>
                  <a:close/>
                  <a:moveTo>
                    <a:pt x="5884" y="15327"/>
                  </a:moveTo>
                  <a:lnTo>
                    <a:pt x="9983" y="17176"/>
                  </a:lnTo>
                  <a:cubicBezTo>
                    <a:pt x="9401" y="19745"/>
                    <a:pt x="7796" y="19199"/>
                    <a:pt x="7607" y="19125"/>
                  </a:cubicBezTo>
                  <a:cubicBezTo>
                    <a:pt x="6898" y="18811"/>
                    <a:pt x="6403" y="18209"/>
                    <a:pt x="6132" y="17336"/>
                  </a:cubicBezTo>
                  <a:cubicBezTo>
                    <a:pt x="5918" y="16643"/>
                    <a:pt x="5877" y="15882"/>
                    <a:pt x="5884" y="15327"/>
                  </a:cubicBezTo>
                  <a:close/>
                </a:path>
              </a:pathLst>
            </a:custGeom>
            <a:solidFill>
              <a:srgbClr val="000000"/>
            </a:solidFill>
            <a:ln w="12700" cap="flat">
              <a:noFill/>
              <a:miter lim="400000"/>
            </a:ln>
            <a:effectLst/>
          </p:spPr>
          <p:txBody>
            <a:bodyPr wrap="square" lIns="50800" tIns="50800" rIns="50800" bIns="50800" numCol="1" anchor="ctr">
              <a:noAutofit/>
            </a:bodyPr>
            <a:lstStyle/>
            <a:p>
              <a:pPr algn="ctr">
                <a:spcBef>
                  <a:spcPts val="0"/>
                </a:spcBef>
                <a:defRPr i="0" spc="0" sz="2200">
                  <a:solidFill>
                    <a:srgbClr val="FFFFFF"/>
                  </a:solidFill>
                  <a:latin typeface="Helvetica Neue Medium"/>
                  <a:ea typeface="Helvetica Neue Medium"/>
                  <a:cs typeface="Helvetica Neue Medium"/>
                  <a:sym typeface="Helvetica Neue Medium"/>
                </a:defRPr>
              </a:pPr>
            </a:p>
          </p:txBody>
        </p:sp>
        <p:sp>
          <p:nvSpPr>
            <p:cNvPr id="217" name="Megaphone"/>
            <p:cNvSpPr/>
            <p:nvPr/>
          </p:nvSpPr>
          <p:spPr>
            <a:xfrm rot="20780257">
              <a:off x="106652" y="938328"/>
              <a:ext cx="2334914" cy="118278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788" y="0"/>
                  </a:moveTo>
                  <a:lnTo>
                    <a:pt x="1296" y="8342"/>
                  </a:lnTo>
                  <a:lnTo>
                    <a:pt x="1296" y="7965"/>
                  </a:lnTo>
                  <a:cubicBezTo>
                    <a:pt x="1296" y="7822"/>
                    <a:pt x="1235" y="7702"/>
                    <a:pt x="1163" y="7702"/>
                  </a:cubicBezTo>
                  <a:lnTo>
                    <a:pt x="132" y="7702"/>
                  </a:lnTo>
                  <a:cubicBezTo>
                    <a:pt x="59" y="7702"/>
                    <a:pt x="0" y="7822"/>
                    <a:pt x="0" y="7965"/>
                  </a:cubicBezTo>
                  <a:lnTo>
                    <a:pt x="0" y="13572"/>
                  </a:lnTo>
                  <a:cubicBezTo>
                    <a:pt x="0" y="13715"/>
                    <a:pt x="59" y="13831"/>
                    <a:pt x="132" y="13831"/>
                  </a:cubicBezTo>
                  <a:lnTo>
                    <a:pt x="1163" y="13831"/>
                  </a:lnTo>
                  <a:cubicBezTo>
                    <a:pt x="1235" y="13831"/>
                    <a:pt x="1296" y="13715"/>
                    <a:pt x="1296" y="13572"/>
                  </a:cubicBezTo>
                  <a:lnTo>
                    <a:pt x="1296" y="13258"/>
                  </a:lnTo>
                  <a:lnTo>
                    <a:pt x="4868" y="14871"/>
                  </a:lnTo>
                  <a:cubicBezTo>
                    <a:pt x="4831" y="15727"/>
                    <a:pt x="4856" y="17088"/>
                    <a:pt x="5246" y="18369"/>
                  </a:cubicBezTo>
                  <a:cubicBezTo>
                    <a:pt x="5666" y="19743"/>
                    <a:pt x="6385" y="20665"/>
                    <a:pt x="7391" y="21110"/>
                  </a:cubicBezTo>
                  <a:cubicBezTo>
                    <a:pt x="7411" y="21118"/>
                    <a:pt x="7709" y="21237"/>
                    <a:pt x="8130" y="21237"/>
                  </a:cubicBezTo>
                  <a:cubicBezTo>
                    <a:pt x="8379" y="21237"/>
                    <a:pt x="8670" y="21198"/>
                    <a:pt x="8972" y="21067"/>
                  </a:cubicBezTo>
                  <a:cubicBezTo>
                    <a:pt x="9689" y="20757"/>
                    <a:pt x="10583" y="19899"/>
                    <a:pt x="10999" y="17636"/>
                  </a:cubicBezTo>
                  <a:lnTo>
                    <a:pt x="19788" y="21600"/>
                  </a:lnTo>
                  <a:cubicBezTo>
                    <a:pt x="19788" y="21600"/>
                    <a:pt x="21349" y="19032"/>
                    <a:pt x="21600" y="10803"/>
                  </a:cubicBezTo>
                  <a:lnTo>
                    <a:pt x="21360" y="10800"/>
                  </a:lnTo>
                  <a:lnTo>
                    <a:pt x="21600" y="10797"/>
                  </a:lnTo>
                  <a:cubicBezTo>
                    <a:pt x="21349" y="2568"/>
                    <a:pt x="19788" y="0"/>
                    <a:pt x="19788" y="0"/>
                  </a:cubicBezTo>
                  <a:close/>
                  <a:moveTo>
                    <a:pt x="5884" y="15327"/>
                  </a:moveTo>
                  <a:lnTo>
                    <a:pt x="9983" y="17176"/>
                  </a:lnTo>
                  <a:cubicBezTo>
                    <a:pt x="9401" y="19745"/>
                    <a:pt x="7796" y="19199"/>
                    <a:pt x="7607" y="19125"/>
                  </a:cubicBezTo>
                  <a:cubicBezTo>
                    <a:pt x="6898" y="18811"/>
                    <a:pt x="6403" y="18209"/>
                    <a:pt x="6132" y="17336"/>
                  </a:cubicBezTo>
                  <a:cubicBezTo>
                    <a:pt x="5918" y="16643"/>
                    <a:pt x="5877" y="15882"/>
                    <a:pt x="5884" y="15327"/>
                  </a:cubicBezTo>
                  <a:close/>
                </a:path>
              </a:pathLst>
            </a:custGeom>
            <a:solidFill>
              <a:srgbClr val="EE220C"/>
            </a:solidFill>
            <a:ln w="12700" cap="flat">
              <a:noFill/>
              <a:miter lim="400000"/>
            </a:ln>
            <a:effectLst/>
          </p:spPr>
          <p:txBody>
            <a:bodyPr wrap="square" lIns="50800" tIns="50800" rIns="50800" bIns="50800" numCol="1" anchor="ctr">
              <a:noAutofit/>
            </a:bodyPr>
            <a:lstStyle/>
            <a:p>
              <a:pPr algn="ctr">
                <a:spcBef>
                  <a:spcPts val="0"/>
                </a:spcBef>
                <a:defRPr i="0" spc="0" sz="2200">
                  <a:solidFill>
                    <a:srgbClr val="FFFFFF"/>
                  </a:solidFill>
                  <a:latin typeface="Helvetica Neue Medium"/>
                  <a:ea typeface="Helvetica Neue Medium"/>
                  <a:cs typeface="Helvetica Neue Medium"/>
                  <a:sym typeface="Helvetica Neue Medium"/>
                </a:defRPr>
              </a:pPr>
            </a:p>
          </p:txBody>
        </p:sp>
        <p:sp>
          <p:nvSpPr>
            <p:cNvPr id="218" name="Oval"/>
            <p:cNvSpPr/>
            <p:nvPr/>
          </p:nvSpPr>
          <p:spPr>
            <a:xfrm rot="20820000">
              <a:off x="1844250" y="865801"/>
              <a:ext cx="515232" cy="942431"/>
            </a:xfrm>
            <a:prstGeom prst="ellipse">
              <a:avLst/>
            </a:prstGeom>
            <a:solidFill>
              <a:srgbClr val="FFFFFF"/>
            </a:solidFill>
            <a:ln w="12700" cap="flat">
              <a:noFill/>
              <a:miter lim="400000"/>
            </a:ln>
            <a:effectLst/>
          </p:spPr>
          <p:txBody>
            <a:bodyPr wrap="square" lIns="50800" tIns="50800" rIns="50800" bIns="50800" numCol="1" anchor="ctr">
              <a:noAutofit/>
            </a:bodyPr>
            <a:lstStyle/>
            <a:p>
              <a:pPr algn="ctr">
                <a:spcBef>
                  <a:spcPts val="0"/>
                </a:spcBef>
                <a:defRPr i="0" spc="0" sz="2200">
                  <a:solidFill>
                    <a:srgbClr val="FFFFFF"/>
                  </a:solidFill>
                  <a:latin typeface="Helvetica Neue Medium"/>
                  <a:ea typeface="Helvetica Neue Medium"/>
                  <a:cs typeface="Helvetica Neue Medium"/>
                  <a:sym typeface="Helvetica Neue Medium"/>
                </a:defRPr>
              </a:pPr>
            </a:p>
          </p:txBody>
        </p:sp>
        <p:sp>
          <p:nvSpPr>
            <p:cNvPr id="219" name="Line"/>
            <p:cNvSpPr/>
            <p:nvPr/>
          </p:nvSpPr>
          <p:spPr>
            <a:xfrm flipV="1">
              <a:off x="853603" y="1027270"/>
              <a:ext cx="829933" cy="442152"/>
            </a:xfrm>
            <a:prstGeom prst="line">
              <a:avLst/>
            </a:prstGeom>
            <a:noFill/>
            <a:ln w="25400" cap="flat">
              <a:solidFill>
                <a:srgbClr val="D5D5D5"/>
              </a:solidFill>
              <a:prstDash val="solid"/>
              <a:miter lim="400000"/>
            </a:ln>
            <a:effectLst/>
          </p:spPr>
          <p:txBody>
            <a:bodyPr wrap="square" lIns="50800" tIns="50800" rIns="50800" bIns="50800" numCol="1" anchor="ctr">
              <a:noAutofit/>
            </a:bodyPr>
            <a:lstStyle/>
            <a:p>
              <a:pPr algn="ctr">
                <a:spcBef>
                  <a:spcPts val="0"/>
                </a:spcBef>
                <a:defRPr i="0" spc="0" sz="2200">
                  <a:solidFill>
                    <a:srgbClr val="FFFFFF"/>
                  </a:solidFill>
                  <a:latin typeface="Helvetica Neue Medium"/>
                  <a:ea typeface="Helvetica Neue Medium"/>
                  <a:cs typeface="Helvetica Neue Medium"/>
                  <a:sym typeface="Helvetica Neue Medium"/>
                </a:defRPr>
              </a:pPr>
            </a:p>
          </p:txBody>
        </p:sp>
        <p:sp>
          <p:nvSpPr>
            <p:cNvPr id="220" name="YES!"/>
            <p:cNvSpPr txBox="1"/>
            <p:nvPr/>
          </p:nvSpPr>
          <p:spPr>
            <a:xfrm rot="20833299">
              <a:off x="2426661" y="285367"/>
              <a:ext cx="2584304" cy="153357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rmAutofit fontScale="100000" lnSpcReduction="0"/>
            </a:bodyPr>
            <a:lstStyle>
              <a:lvl1pPr>
                <a:spcBef>
                  <a:spcPts val="0"/>
                </a:spcBef>
                <a:defRPr i="0" spc="0" sz="6100">
                  <a:solidFill>
                    <a:srgbClr val="000000"/>
                  </a:solidFill>
                  <a:latin typeface="Helvetica Neue Medium"/>
                  <a:ea typeface="Helvetica Neue Medium"/>
                  <a:cs typeface="Helvetica Neue Medium"/>
                  <a:sym typeface="Helvetica Neue Medium"/>
                </a:defRPr>
              </a:lvl1pPr>
            </a:lstStyle>
            <a:p>
              <a:pPr/>
              <a:r>
                <a:t>YES!</a:t>
              </a:r>
            </a:p>
          </p:txBody>
        </p:sp>
        <p:sp>
          <p:nvSpPr>
            <p:cNvPr id="221" name="Line"/>
            <p:cNvSpPr/>
            <p:nvPr/>
          </p:nvSpPr>
          <p:spPr>
            <a:xfrm flipH="1" flipV="1">
              <a:off x="2367619" y="382327"/>
              <a:ext cx="272820" cy="399592"/>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pPr algn="ctr">
                <a:spcBef>
                  <a:spcPts val="0"/>
                </a:spcBef>
                <a:defRPr i="0" spc="0" sz="2200">
                  <a:solidFill>
                    <a:srgbClr val="FFFFFF"/>
                  </a:solidFill>
                  <a:latin typeface="Helvetica Neue Medium"/>
                  <a:ea typeface="Helvetica Neue Medium"/>
                  <a:cs typeface="Helvetica Neue Medium"/>
                  <a:sym typeface="Helvetica Neue Medium"/>
                </a:defRPr>
              </a:pPr>
            </a:p>
          </p:txBody>
        </p:sp>
        <p:sp>
          <p:nvSpPr>
            <p:cNvPr id="222" name="Line"/>
            <p:cNvSpPr/>
            <p:nvPr/>
          </p:nvSpPr>
          <p:spPr>
            <a:xfrm flipV="1">
              <a:off x="3179651" y="-1"/>
              <a:ext cx="1" cy="512050"/>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pPr algn="ctr">
                <a:spcBef>
                  <a:spcPts val="0"/>
                </a:spcBef>
                <a:defRPr i="0" spc="0" sz="2200">
                  <a:solidFill>
                    <a:srgbClr val="FFFFFF"/>
                  </a:solidFill>
                  <a:latin typeface="Helvetica Neue Medium"/>
                  <a:ea typeface="Helvetica Neue Medium"/>
                  <a:cs typeface="Helvetica Neue Medium"/>
                  <a:sym typeface="Helvetica Neue Medium"/>
                </a:defRPr>
              </a:pPr>
            </a:p>
          </p:txBody>
        </p:sp>
        <p:sp>
          <p:nvSpPr>
            <p:cNvPr id="223" name="Line"/>
            <p:cNvSpPr/>
            <p:nvPr/>
          </p:nvSpPr>
          <p:spPr>
            <a:xfrm flipV="1">
              <a:off x="3718813" y="0"/>
              <a:ext cx="267423" cy="512049"/>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pPr algn="ctr">
                <a:spcBef>
                  <a:spcPts val="0"/>
                </a:spcBef>
                <a:defRPr i="0" spc="0" sz="2200">
                  <a:solidFill>
                    <a:srgbClr val="FFFFFF"/>
                  </a:solidFill>
                  <a:latin typeface="Helvetica Neue Medium"/>
                  <a:ea typeface="Helvetica Neue Medium"/>
                  <a:cs typeface="Helvetica Neue Medium"/>
                  <a:sym typeface="Helvetica Neue Medium"/>
                </a:defRPr>
              </a:pPr>
            </a:p>
          </p:txBody>
        </p:sp>
        <p:sp>
          <p:nvSpPr>
            <p:cNvPr id="224" name="Line"/>
            <p:cNvSpPr/>
            <p:nvPr/>
          </p:nvSpPr>
          <p:spPr>
            <a:xfrm>
              <a:off x="3961161" y="1588928"/>
              <a:ext cx="272820" cy="399592"/>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pPr algn="ctr">
                <a:spcBef>
                  <a:spcPts val="0"/>
                </a:spcBef>
                <a:defRPr i="0" spc="0" sz="2200">
                  <a:solidFill>
                    <a:srgbClr val="FFFFFF"/>
                  </a:solidFill>
                  <a:latin typeface="Helvetica Neue Medium"/>
                  <a:ea typeface="Helvetica Neue Medium"/>
                  <a:cs typeface="Helvetica Neue Medium"/>
                  <a:sym typeface="Helvetica Neue Medium"/>
                </a:defRPr>
              </a:pPr>
            </a:p>
          </p:txBody>
        </p:sp>
        <p:sp>
          <p:nvSpPr>
            <p:cNvPr id="225" name="Line"/>
            <p:cNvSpPr/>
            <p:nvPr/>
          </p:nvSpPr>
          <p:spPr>
            <a:xfrm>
              <a:off x="3421948" y="1858797"/>
              <a:ext cx="1" cy="512050"/>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pPr algn="ctr">
                <a:spcBef>
                  <a:spcPts val="0"/>
                </a:spcBef>
                <a:defRPr i="0" spc="0" sz="2200">
                  <a:solidFill>
                    <a:srgbClr val="FFFFFF"/>
                  </a:solidFill>
                  <a:latin typeface="Helvetica Neue Medium"/>
                  <a:ea typeface="Helvetica Neue Medium"/>
                  <a:cs typeface="Helvetica Neue Medium"/>
                  <a:sym typeface="Helvetica Neue Medium"/>
                </a:defRPr>
              </a:pPr>
            </a:p>
          </p:txBody>
        </p:sp>
        <p:sp>
          <p:nvSpPr>
            <p:cNvPr id="226" name="Line"/>
            <p:cNvSpPr/>
            <p:nvPr/>
          </p:nvSpPr>
          <p:spPr>
            <a:xfrm flipH="1">
              <a:off x="2615364" y="1858797"/>
              <a:ext cx="267424" cy="512050"/>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pPr algn="ctr">
                <a:spcBef>
                  <a:spcPts val="0"/>
                </a:spcBef>
                <a:defRPr i="0" spc="0" sz="2200">
                  <a:solidFill>
                    <a:srgbClr val="FFFFFF"/>
                  </a:solidFill>
                  <a:latin typeface="Helvetica Neue Medium"/>
                  <a:ea typeface="Helvetica Neue Medium"/>
                  <a:cs typeface="Helvetica Neue Medium"/>
                  <a:sym typeface="Helvetica Neue Medium"/>
                </a:defRPr>
              </a:pPr>
            </a:p>
          </p:txBody>
        </p:sp>
      </p:gr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9" name="Copyright ©2015 Emmeline May and Blue Seat Studios…"/>
          <p:cNvSpPr txBox="1"/>
          <p:nvPr/>
        </p:nvSpPr>
        <p:spPr>
          <a:xfrm>
            <a:off x="960138" y="8725455"/>
            <a:ext cx="11084524" cy="77957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ctr">
              <a:spcBef>
                <a:spcPts val="0"/>
              </a:spcBef>
              <a:defRPr i="0" spc="0" sz="2200">
                <a:solidFill>
                  <a:srgbClr val="000000"/>
                </a:solidFill>
                <a:latin typeface="Helvetica Neue"/>
                <a:ea typeface="Helvetica Neue"/>
                <a:cs typeface="Helvetica Neue"/>
                <a:sym typeface="Helvetica Neue"/>
              </a:defRPr>
            </a:pPr>
            <a:r>
              <a:t>Copyright ©2015 Emmeline May and Blue Seat Studios</a:t>
            </a:r>
          </a:p>
          <a:p>
            <a:pPr algn="ctr">
              <a:spcBef>
                <a:spcPts val="0"/>
              </a:spcBef>
              <a:defRPr i="0" spc="0" sz="2200">
                <a:solidFill>
                  <a:srgbClr val="000000"/>
                </a:solidFill>
                <a:latin typeface="Helvetica Neue"/>
                <a:ea typeface="Helvetica Neue"/>
                <a:cs typeface="Helvetica Neue"/>
                <a:sym typeface="Helvetica Neue"/>
              </a:defRPr>
            </a:pPr>
            <a:r>
              <a:rPr u="sng">
                <a:hlinkClick r:id="rId3" invalidUrl="" action="" tgtFrame="" tooltip="" history="1" highlightClick="0" endSnd="0"/>
              </a:rPr>
              <a:t>https://www.youtube.com/watch?v=fGoWLWS4-kU</a:t>
            </a:r>
          </a:p>
        </p:txBody>
      </p:sp>
      <p:pic>
        <p:nvPicPr>
          <p:cNvPr id="230" name="Tea Consent (Clean).mp4" descr="Tea Consent (Clean).mp4"/>
          <p:cNvPicPr>
            <a:picLocks noChangeAspect="0"/>
          </p:cNvPicPr>
          <p:nvPr>
            <a:videoFile r:link="rId4"/>
            <p:extLst>
              <p:ext uri="{DAA4B4D4-6D71-4841-9C94-3DE7FCFB9230}">
                <p14:media xmlns:p14="http://schemas.microsoft.com/office/powerpoint/2010/main" r:embed="rId5"/>
              </p:ext>
            </p:extLst>
          </p:nvPr>
        </p:nvPicPr>
        <p:blipFill>
          <a:blip r:embed="rId6">
            <a:extLst/>
          </a:blip>
          <a:stretch>
            <a:fillRect/>
          </a:stretch>
        </p:blipFill>
        <p:spPr>
          <a:xfrm>
            <a:off x="0" y="1193800"/>
            <a:ext cx="13004801" cy="7315200"/>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169389572" fill="hold"/>
                                        <p:tgtEl>
                                          <p:spTgt spid="230"/>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230"/>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4" name="Line"/>
          <p:cNvSpPr/>
          <p:nvPr>
            <p:ph type="body" idx="13"/>
          </p:nvPr>
        </p:nvSpPr>
        <p:spPr>
          <a:xfrm>
            <a:off x="540846" y="2532620"/>
            <a:ext cx="8698550" cy="1"/>
          </a:xfrm>
          <a:prstGeom prst="line">
            <a:avLst/>
          </a:prstGeom>
        </p:spPr>
        <p:txBody>
          <a:bodyPr/>
          <a:lstStyle/>
          <a:p>
            <a:pPr marL="0" indent="0" defTabSz="457200">
              <a:spcBef>
                <a:spcPts val="0"/>
              </a:spcBef>
              <a:buSzTx/>
              <a:buFontTx/>
              <a:buNone/>
              <a:defRPr sz="1200">
                <a:solidFill>
                  <a:srgbClr val="000000"/>
                </a:solidFill>
                <a:latin typeface="Helvetica"/>
                <a:ea typeface="Helvetica"/>
                <a:cs typeface="Helvetica"/>
                <a:sym typeface="Helvetica"/>
              </a:defRPr>
            </a:pPr>
          </a:p>
        </p:txBody>
      </p:sp>
      <p:sp>
        <p:nvSpPr>
          <p:cNvPr id="235" name="Ways to communicate"/>
          <p:cNvSpPr txBox="1"/>
          <p:nvPr>
            <p:ph type="title"/>
          </p:nvPr>
        </p:nvSpPr>
        <p:spPr>
          <a:xfrm>
            <a:off x="540846" y="1279279"/>
            <a:ext cx="8698550" cy="1126342"/>
          </a:xfrm>
          <a:prstGeom prst="rect">
            <a:avLst/>
          </a:prstGeom>
        </p:spPr>
        <p:txBody>
          <a:bodyPr/>
          <a:lstStyle>
            <a:lvl1pPr defTabSz="479044">
              <a:spcBef>
                <a:spcPts val="0"/>
              </a:spcBef>
              <a:defRPr cap="none" sz="6560">
                <a:solidFill>
                  <a:srgbClr val="000000"/>
                </a:solidFill>
                <a:latin typeface="Helvetica Neue Medium"/>
                <a:ea typeface="Helvetica Neue Medium"/>
                <a:cs typeface="Helvetica Neue Medium"/>
                <a:sym typeface="Helvetica Neue Medium"/>
              </a:defRPr>
            </a:lvl1pPr>
          </a:lstStyle>
          <a:p>
            <a:pPr/>
            <a:r>
              <a:t>Ways to communicate</a:t>
            </a:r>
          </a:p>
        </p:txBody>
      </p:sp>
      <p:sp>
        <p:nvSpPr>
          <p:cNvPr id="236" name="There are two ways that you can communicate your wants to your partner.…"/>
          <p:cNvSpPr txBox="1"/>
          <p:nvPr>
            <p:ph type="body" idx="1"/>
          </p:nvPr>
        </p:nvSpPr>
        <p:spPr>
          <a:xfrm>
            <a:off x="540846" y="2761220"/>
            <a:ext cx="8698550" cy="6402860"/>
          </a:xfrm>
          <a:prstGeom prst="rect">
            <a:avLst/>
          </a:prstGeom>
        </p:spPr>
        <p:txBody>
          <a:bodyPr/>
          <a:lstStyle/>
          <a:p>
            <a:pPr marL="0" indent="0">
              <a:spcBef>
                <a:spcPts val="0"/>
              </a:spcBef>
              <a:buSzTx/>
              <a:buFontTx/>
              <a:buNone/>
              <a:defRPr sz="3700">
                <a:solidFill>
                  <a:srgbClr val="000000"/>
                </a:solidFill>
                <a:latin typeface="Helvetica Neue"/>
                <a:ea typeface="Helvetica Neue"/>
                <a:cs typeface="Helvetica Neue"/>
                <a:sym typeface="Helvetica Neue"/>
              </a:defRPr>
            </a:pPr>
            <a:r>
              <a:t>There are two ways that you can communicate your wants to your partner. </a:t>
            </a:r>
          </a:p>
          <a:p>
            <a:pPr marL="0" indent="0">
              <a:spcBef>
                <a:spcPts val="0"/>
              </a:spcBef>
              <a:buSzTx/>
              <a:buFontTx/>
              <a:buNone/>
              <a:defRPr sz="3700">
                <a:solidFill>
                  <a:srgbClr val="000000"/>
                </a:solidFill>
                <a:latin typeface="Helvetica Neue"/>
                <a:ea typeface="Helvetica Neue"/>
                <a:cs typeface="Helvetica Neue"/>
                <a:sym typeface="Helvetica Neue"/>
              </a:defRPr>
            </a:pPr>
          </a:p>
          <a:p>
            <a:pPr marL="0" indent="0">
              <a:spcBef>
                <a:spcPts val="0"/>
              </a:spcBef>
              <a:buSzTx/>
              <a:buFontTx/>
              <a:buNone/>
              <a:defRPr sz="3700">
                <a:solidFill>
                  <a:srgbClr val="000000"/>
                </a:solidFill>
                <a:latin typeface="Helvetica Neue"/>
                <a:ea typeface="Helvetica Neue"/>
                <a:cs typeface="Helvetica Neue"/>
                <a:sym typeface="Helvetica Neue"/>
              </a:defRPr>
            </a:pPr>
            <a:r>
              <a:t>The first, (and main way) is talking. The second way is writing. </a:t>
            </a:r>
          </a:p>
          <a:p>
            <a:pPr marL="0" indent="0">
              <a:spcBef>
                <a:spcPts val="0"/>
              </a:spcBef>
              <a:buSzTx/>
              <a:buFontTx/>
              <a:buNone/>
              <a:defRPr sz="3700">
                <a:solidFill>
                  <a:srgbClr val="000000"/>
                </a:solidFill>
                <a:latin typeface="Helvetica Neue"/>
                <a:ea typeface="Helvetica Neue"/>
                <a:cs typeface="Helvetica Neue"/>
                <a:sym typeface="Helvetica Neue"/>
              </a:defRPr>
            </a:pPr>
          </a:p>
          <a:p>
            <a:pPr marL="0" indent="0">
              <a:spcBef>
                <a:spcPts val="0"/>
              </a:spcBef>
              <a:buSzTx/>
              <a:buFontTx/>
              <a:buNone/>
              <a:defRPr sz="3700">
                <a:solidFill>
                  <a:srgbClr val="000000"/>
                </a:solidFill>
                <a:latin typeface="Helvetica Neue"/>
                <a:ea typeface="Helvetica Neue"/>
                <a:cs typeface="Helvetica Neue"/>
                <a:sym typeface="Helvetica Neue"/>
              </a:defRPr>
            </a:pPr>
            <a:r>
              <a:t>You can always use a mix of these methods to have an even better understanding.</a:t>
            </a:r>
            <a:endParaRPr sz="1200"/>
          </a:p>
        </p:txBody>
      </p:sp>
      <p:pic>
        <p:nvPicPr>
          <p:cNvPr id="237" name="Screen Shot 2018-10-10 at 8.55.14 AM.png" descr="Screen Shot 2018-10-10 at 8.55.14 AM.png"/>
          <p:cNvPicPr>
            <a:picLocks noChangeAspect="1"/>
          </p:cNvPicPr>
          <p:nvPr/>
        </p:nvPicPr>
        <p:blipFill>
          <a:blip r:embed="rId2">
            <a:extLst/>
          </a:blip>
          <a:srcRect l="0" t="13875" r="0" b="2661"/>
          <a:stretch>
            <a:fillRect/>
          </a:stretch>
        </p:blipFill>
        <p:spPr>
          <a:xfrm>
            <a:off x="8824456" y="2361604"/>
            <a:ext cx="3565899" cy="5030218"/>
          </a:xfrm>
          <a:prstGeom prst="rect">
            <a:avLst/>
          </a:prstGeom>
          <a:ln w="12700">
            <a:miter lim="400000"/>
          </a:ln>
        </p:spPr>
      </p:pic>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9" name="TALKING"/>
          <p:cNvSpPr txBox="1"/>
          <p:nvPr/>
        </p:nvSpPr>
        <p:spPr>
          <a:xfrm>
            <a:off x="3913403" y="2422003"/>
            <a:ext cx="8035469" cy="234541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i="0" spc="0" sz="14900">
                <a:solidFill>
                  <a:srgbClr val="000000"/>
                </a:solidFill>
                <a:latin typeface="Helvetica Neue Medium"/>
                <a:ea typeface="Helvetica Neue Medium"/>
                <a:cs typeface="Helvetica Neue Medium"/>
                <a:sym typeface="Helvetica Neue Medium"/>
              </a:defRPr>
            </a:lvl1pPr>
          </a:lstStyle>
          <a:p>
            <a:pPr/>
            <a:r>
              <a:t>TALKING</a:t>
            </a:r>
          </a:p>
        </p:txBody>
      </p:sp>
      <p:pic>
        <p:nvPicPr>
          <p:cNvPr id="240" name="Screen Shot 2018-10-10 at 8.55.14 AM.png" descr="Screen Shot 2018-10-10 at 8.55.14 AM.png"/>
          <p:cNvPicPr>
            <a:picLocks noChangeAspect="1"/>
          </p:cNvPicPr>
          <p:nvPr/>
        </p:nvPicPr>
        <p:blipFill>
          <a:blip r:embed="rId2">
            <a:extLst/>
          </a:blip>
          <a:srcRect l="15435" t="15282" r="19903" b="45817"/>
          <a:stretch>
            <a:fillRect/>
          </a:stretch>
        </p:blipFill>
        <p:spPr>
          <a:xfrm>
            <a:off x="903733" y="2301689"/>
            <a:ext cx="2543387" cy="2586110"/>
          </a:xfrm>
          <a:prstGeom prst="rect">
            <a:avLst/>
          </a:prstGeom>
          <a:ln w="12700">
            <a:miter lim="400000"/>
          </a:ln>
        </p:spPr>
      </p:pic>
      <p:sp>
        <p:nvSpPr>
          <p:cNvPr id="241" name="WHEN: Before, During, and After"/>
          <p:cNvSpPr txBox="1"/>
          <p:nvPr/>
        </p:nvSpPr>
        <p:spPr>
          <a:xfrm>
            <a:off x="4039622" y="4971337"/>
            <a:ext cx="7783031" cy="68413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b="1" i="0" spc="0" sz="3900">
                <a:solidFill>
                  <a:srgbClr val="000000"/>
                </a:solidFill>
                <a:latin typeface="Helvetica Neue"/>
                <a:ea typeface="Helvetica Neue"/>
                <a:cs typeface="Helvetica Neue"/>
                <a:sym typeface="Helvetica Neue"/>
              </a:defRPr>
            </a:lvl1pPr>
          </a:lstStyle>
          <a:p>
            <a:pPr/>
            <a:r>
              <a:t>WHEN: Before, During, and After</a:t>
            </a:r>
          </a:p>
        </p:txBody>
      </p:sp>
      <p:sp>
        <p:nvSpPr>
          <p:cNvPr id="242" name="WHAT: Talk about use of barrier methods (dental dams, external/internal condoms), turn-ons, turn-offs, wants, and won’ts"/>
          <p:cNvSpPr txBox="1"/>
          <p:nvPr/>
        </p:nvSpPr>
        <p:spPr>
          <a:xfrm>
            <a:off x="4047183" y="5859393"/>
            <a:ext cx="8519838" cy="165125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spcBef>
                <a:spcPts val="0"/>
              </a:spcBef>
              <a:defRPr i="0" spc="0" sz="3500">
                <a:solidFill>
                  <a:srgbClr val="000000"/>
                </a:solidFill>
                <a:latin typeface="Helvetica Neue"/>
                <a:ea typeface="Helvetica Neue"/>
                <a:cs typeface="Helvetica Neue"/>
                <a:sym typeface="Helvetica Neue"/>
              </a:defRPr>
            </a:lvl1pPr>
          </a:lstStyle>
          <a:p>
            <a:pPr/>
            <a:r>
              <a:t>WHAT: Talk about use of barrier methods (dental dams, external/internal condoms), turn-ons, turn-offs, wants, and won’ts</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4" name="Talking: an overview"/>
          <p:cNvSpPr txBox="1"/>
          <p:nvPr>
            <p:ph type="title"/>
          </p:nvPr>
        </p:nvSpPr>
        <p:spPr>
          <a:xfrm>
            <a:off x="1466195" y="2549613"/>
            <a:ext cx="10072410" cy="2159001"/>
          </a:xfrm>
          <a:prstGeom prst="rect">
            <a:avLst/>
          </a:prstGeom>
        </p:spPr>
        <p:txBody>
          <a:bodyPr/>
          <a:lstStyle/>
          <a:p>
            <a:pPr/>
            <a:r>
              <a:t>Talking: an overview</a:t>
            </a:r>
          </a:p>
        </p:txBody>
      </p:sp>
      <p:sp>
        <p:nvSpPr>
          <p:cNvPr id="245" name="Talking is one way to communicate with your partner during a sexual experience.…"/>
          <p:cNvSpPr txBox="1"/>
          <p:nvPr>
            <p:ph type="body" idx="1"/>
          </p:nvPr>
        </p:nvSpPr>
        <p:spPr>
          <a:xfrm>
            <a:off x="796430" y="4388316"/>
            <a:ext cx="11411940" cy="4781667"/>
          </a:xfrm>
          <a:prstGeom prst="rect">
            <a:avLst/>
          </a:prstGeom>
        </p:spPr>
        <p:txBody>
          <a:bodyPr/>
          <a:lstStyle/>
          <a:p>
            <a:pPr marL="0" indent="0" algn="ctr">
              <a:spcBef>
                <a:spcPts val="0"/>
              </a:spcBef>
              <a:buSzTx/>
              <a:buNone/>
              <a:defRPr sz="3700"/>
            </a:pPr>
            <a:r>
              <a:t>Talking is one way to communicate with your partner during a sexual experience. </a:t>
            </a:r>
          </a:p>
          <a:p>
            <a:pPr marL="0" indent="0" algn="ctr">
              <a:spcBef>
                <a:spcPts val="0"/>
              </a:spcBef>
              <a:buSzTx/>
              <a:buNone/>
              <a:defRPr sz="3700"/>
            </a:pPr>
          </a:p>
          <a:p>
            <a:pPr marL="0" indent="0" algn="ctr">
              <a:spcBef>
                <a:spcPts val="0"/>
              </a:spcBef>
              <a:buSzTx/>
              <a:buNone/>
              <a:defRPr sz="3700"/>
            </a:pPr>
            <a:r>
              <a:t>If you and your partner are having sex you both need understand the language you will be using and how to tell your partner to slow down, pause, or stop.</a:t>
            </a:r>
            <a:endParaRPr sz="1200"/>
          </a:p>
        </p:txBody>
      </p:sp>
      <p:grpSp>
        <p:nvGrpSpPr>
          <p:cNvPr id="250" name="Group"/>
          <p:cNvGrpSpPr/>
          <p:nvPr/>
        </p:nvGrpSpPr>
        <p:grpSpPr>
          <a:xfrm>
            <a:off x="3925639" y="450462"/>
            <a:ext cx="5153522" cy="2326378"/>
            <a:chOff x="0" y="0"/>
            <a:chExt cx="5153520" cy="2326376"/>
          </a:xfrm>
        </p:grpSpPr>
        <p:sp>
          <p:nvSpPr>
            <p:cNvPr id="246" name="Mouth"/>
            <p:cNvSpPr/>
            <p:nvPr/>
          </p:nvSpPr>
          <p:spPr>
            <a:xfrm>
              <a:off x="-1" y="1829639"/>
              <a:ext cx="1106960" cy="496738"/>
            </a:xfrm>
            <a:custGeom>
              <a:avLst/>
              <a:gdLst/>
              <a:ahLst/>
              <a:cxnLst>
                <a:cxn ang="0">
                  <a:pos x="wd2" y="hd2"/>
                </a:cxn>
                <a:cxn ang="5400000">
                  <a:pos x="wd2" y="hd2"/>
                </a:cxn>
                <a:cxn ang="10800000">
                  <a:pos x="wd2" y="hd2"/>
                </a:cxn>
                <a:cxn ang="16200000">
                  <a:pos x="wd2" y="hd2"/>
                </a:cxn>
              </a:cxnLst>
              <a:rect l="0" t="0" r="r" b="b"/>
              <a:pathLst>
                <a:path w="21375" h="20959" fill="norm" stroke="1" extrusionOk="0">
                  <a:moveTo>
                    <a:pt x="13664" y="7"/>
                  </a:moveTo>
                  <a:cubicBezTo>
                    <a:pt x="13051" y="69"/>
                    <a:pt x="12495" y="551"/>
                    <a:pt x="12126" y="1269"/>
                  </a:cubicBezTo>
                  <a:cubicBezTo>
                    <a:pt x="11094" y="3275"/>
                    <a:pt x="10277" y="3264"/>
                    <a:pt x="9247" y="1269"/>
                  </a:cubicBezTo>
                  <a:cubicBezTo>
                    <a:pt x="8507" y="-164"/>
                    <a:pt x="7032" y="-641"/>
                    <a:pt x="5823" y="1269"/>
                  </a:cubicBezTo>
                  <a:cubicBezTo>
                    <a:pt x="4198" y="3840"/>
                    <a:pt x="1572" y="7316"/>
                    <a:pt x="329" y="8932"/>
                  </a:cubicBezTo>
                  <a:cubicBezTo>
                    <a:pt x="-42" y="9415"/>
                    <a:pt x="-113" y="10521"/>
                    <a:pt x="184" y="11205"/>
                  </a:cubicBezTo>
                  <a:cubicBezTo>
                    <a:pt x="1477" y="14185"/>
                    <a:pt x="5037" y="20959"/>
                    <a:pt x="10686" y="20959"/>
                  </a:cubicBezTo>
                  <a:cubicBezTo>
                    <a:pt x="16339" y="20959"/>
                    <a:pt x="19899" y="14179"/>
                    <a:pt x="21190" y="11202"/>
                  </a:cubicBezTo>
                  <a:cubicBezTo>
                    <a:pt x="21487" y="10518"/>
                    <a:pt x="21417" y="9412"/>
                    <a:pt x="21047" y="8928"/>
                  </a:cubicBezTo>
                  <a:cubicBezTo>
                    <a:pt x="19746" y="7227"/>
                    <a:pt x="16941" y="3505"/>
                    <a:pt x="15549" y="1269"/>
                  </a:cubicBezTo>
                  <a:cubicBezTo>
                    <a:pt x="14948" y="304"/>
                    <a:pt x="14277" y="-55"/>
                    <a:pt x="13664" y="7"/>
                  </a:cubicBezTo>
                  <a:close/>
                  <a:moveTo>
                    <a:pt x="10184" y="8476"/>
                  </a:moveTo>
                  <a:cubicBezTo>
                    <a:pt x="10496" y="8473"/>
                    <a:pt x="10686" y="8476"/>
                    <a:pt x="10686" y="8476"/>
                  </a:cubicBezTo>
                  <a:cubicBezTo>
                    <a:pt x="10686" y="8476"/>
                    <a:pt x="13746" y="8400"/>
                    <a:pt x="15344" y="9071"/>
                  </a:cubicBezTo>
                  <a:cubicBezTo>
                    <a:pt x="16942" y="9741"/>
                    <a:pt x="20509" y="10096"/>
                    <a:pt x="20411" y="10155"/>
                  </a:cubicBezTo>
                  <a:cubicBezTo>
                    <a:pt x="9918" y="16394"/>
                    <a:pt x="962" y="10155"/>
                    <a:pt x="962" y="10155"/>
                  </a:cubicBezTo>
                  <a:cubicBezTo>
                    <a:pt x="1064" y="10155"/>
                    <a:pt x="4429" y="9741"/>
                    <a:pt x="6027" y="9071"/>
                  </a:cubicBezTo>
                  <a:cubicBezTo>
                    <a:pt x="7226" y="8568"/>
                    <a:pt x="9248" y="8486"/>
                    <a:pt x="10184" y="8476"/>
                  </a:cubicBezTo>
                  <a:close/>
                </a:path>
              </a:pathLst>
            </a:custGeom>
            <a:solidFill>
              <a:srgbClr val="EE220C"/>
            </a:solidFill>
            <a:ln w="12700" cap="flat">
              <a:noFill/>
              <a:miter lim="400000"/>
            </a:ln>
            <a:effectLst/>
          </p:spPr>
          <p:txBody>
            <a:bodyPr wrap="square" lIns="50800" tIns="50800" rIns="50800" bIns="50800" numCol="1" anchor="ctr">
              <a:noAutofit/>
            </a:bodyPr>
            <a:lstStyle/>
            <a:p>
              <a:pPr algn="ctr">
                <a:spcBef>
                  <a:spcPts val="0"/>
                </a:spcBef>
                <a:defRPr i="0" spc="0" sz="2200">
                  <a:solidFill>
                    <a:srgbClr val="FFFFFF"/>
                  </a:solidFill>
                  <a:latin typeface="Helvetica Neue Medium"/>
                  <a:ea typeface="Helvetica Neue Medium"/>
                  <a:cs typeface="Helvetica Neue Medium"/>
                  <a:sym typeface="Helvetica Neue Medium"/>
                </a:defRPr>
              </a:pPr>
            </a:p>
          </p:txBody>
        </p:sp>
        <p:pic>
          <p:nvPicPr>
            <p:cNvPr id="247" name="Screen Shot 2018-10-10 at 8.55.14 AM.png" descr="Screen Shot 2018-10-10 at 8.55.14 AM.png"/>
            <p:cNvPicPr>
              <a:picLocks noChangeAspect="1"/>
            </p:cNvPicPr>
            <p:nvPr/>
          </p:nvPicPr>
          <p:blipFill>
            <a:blip r:embed="rId3">
              <a:extLst/>
            </a:blip>
            <a:srcRect l="0" t="11078" r="0" b="44065"/>
            <a:stretch>
              <a:fillRect/>
            </a:stretch>
          </p:blipFill>
          <p:spPr>
            <a:xfrm>
              <a:off x="689529" y="0"/>
              <a:ext cx="2577402" cy="1953997"/>
            </a:xfrm>
            <a:prstGeom prst="rect">
              <a:avLst/>
            </a:prstGeom>
            <a:ln w="12700" cap="flat">
              <a:noFill/>
              <a:miter lim="400000"/>
            </a:ln>
            <a:effectLst/>
          </p:spPr>
        </p:pic>
        <p:sp>
          <p:nvSpPr>
            <p:cNvPr id="248" name="Mouth"/>
            <p:cNvSpPr/>
            <p:nvPr/>
          </p:nvSpPr>
          <p:spPr>
            <a:xfrm flipH="1">
              <a:off x="4046561" y="1829639"/>
              <a:ext cx="1106960" cy="496738"/>
            </a:xfrm>
            <a:custGeom>
              <a:avLst/>
              <a:gdLst/>
              <a:ahLst/>
              <a:cxnLst>
                <a:cxn ang="0">
                  <a:pos x="wd2" y="hd2"/>
                </a:cxn>
                <a:cxn ang="5400000">
                  <a:pos x="wd2" y="hd2"/>
                </a:cxn>
                <a:cxn ang="10800000">
                  <a:pos x="wd2" y="hd2"/>
                </a:cxn>
                <a:cxn ang="16200000">
                  <a:pos x="wd2" y="hd2"/>
                </a:cxn>
              </a:cxnLst>
              <a:rect l="0" t="0" r="r" b="b"/>
              <a:pathLst>
                <a:path w="21375" h="20959" fill="norm" stroke="1" extrusionOk="0">
                  <a:moveTo>
                    <a:pt x="13664" y="7"/>
                  </a:moveTo>
                  <a:cubicBezTo>
                    <a:pt x="13051" y="69"/>
                    <a:pt x="12495" y="551"/>
                    <a:pt x="12126" y="1269"/>
                  </a:cubicBezTo>
                  <a:cubicBezTo>
                    <a:pt x="11094" y="3275"/>
                    <a:pt x="10277" y="3264"/>
                    <a:pt x="9247" y="1269"/>
                  </a:cubicBezTo>
                  <a:cubicBezTo>
                    <a:pt x="8507" y="-164"/>
                    <a:pt x="7032" y="-641"/>
                    <a:pt x="5823" y="1269"/>
                  </a:cubicBezTo>
                  <a:cubicBezTo>
                    <a:pt x="4198" y="3840"/>
                    <a:pt x="1572" y="7316"/>
                    <a:pt x="329" y="8932"/>
                  </a:cubicBezTo>
                  <a:cubicBezTo>
                    <a:pt x="-42" y="9415"/>
                    <a:pt x="-113" y="10521"/>
                    <a:pt x="184" y="11205"/>
                  </a:cubicBezTo>
                  <a:cubicBezTo>
                    <a:pt x="1477" y="14185"/>
                    <a:pt x="5037" y="20959"/>
                    <a:pt x="10686" y="20959"/>
                  </a:cubicBezTo>
                  <a:cubicBezTo>
                    <a:pt x="16339" y="20959"/>
                    <a:pt x="19899" y="14179"/>
                    <a:pt x="21190" y="11202"/>
                  </a:cubicBezTo>
                  <a:cubicBezTo>
                    <a:pt x="21487" y="10518"/>
                    <a:pt x="21417" y="9412"/>
                    <a:pt x="21047" y="8928"/>
                  </a:cubicBezTo>
                  <a:cubicBezTo>
                    <a:pt x="19746" y="7227"/>
                    <a:pt x="16941" y="3505"/>
                    <a:pt x="15549" y="1269"/>
                  </a:cubicBezTo>
                  <a:cubicBezTo>
                    <a:pt x="14948" y="304"/>
                    <a:pt x="14277" y="-55"/>
                    <a:pt x="13664" y="7"/>
                  </a:cubicBezTo>
                  <a:close/>
                  <a:moveTo>
                    <a:pt x="10184" y="8476"/>
                  </a:moveTo>
                  <a:cubicBezTo>
                    <a:pt x="10496" y="8473"/>
                    <a:pt x="10686" y="8476"/>
                    <a:pt x="10686" y="8476"/>
                  </a:cubicBezTo>
                  <a:cubicBezTo>
                    <a:pt x="10686" y="8476"/>
                    <a:pt x="13746" y="8400"/>
                    <a:pt x="15344" y="9071"/>
                  </a:cubicBezTo>
                  <a:cubicBezTo>
                    <a:pt x="16942" y="9741"/>
                    <a:pt x="20509" y="10096"/>
                    <a:pt x="20411" y="10155"/>
                  </a:cubicBezTo>
                  <a:cubicBezTo>
                    <a:pt x="9918" y="16394"/>
                    <a:pt x="962" y="10155"/>
                    <a:pt x="962" y="10155"/>
                  </a:cubicBezTo>
                  <a:cubicBezTo>
                    <a:pt x="1064" y="10155"/>
                    <a:pt x="4429" y="9741"/>
                    <a:pt x="6027" y="9071"/>
                  </a:cubicBezTo>
                  <a:cubicBezTo>
                    <a:pt x="7226" y="8568"/>
                    <a:pt x="9248" y="8486"/>
                    <a:pt x="10184" y="8476"/>
                  </a:cubicBezTo>
                  <a:close/>
                </a:path>
              </a:pathLst>
            </a:custGeom>
            <a:solidFill>
              <a:srgbClr val="EE220C"/>
            </a:solidFill>
            <a:ln w="12700" cap="flat">
              <a:noFill/>
              <a:miter lim="400000"/>
            </a:ln>
            <a:effectLst/>
          </p:spPr>
          <p:txBody>
            <a:bodyPr wrap="square" lIns="50800" tIns="50800" rIns="50800" bIns="50800" numCol="1" anchor="ctr">
              <a:noAutofit/>
            </a:bodyPr>
            <a:lstStyle/>
            <a:p>
              <a:pPr algn="ctr">
                <a:spcBef>
                  <a:spcPts val="0"/>
                </a:spcBef>
                <a:defRPr i="0" spc="0" sz="2200">
                  <a:solidFill>
                    <a:srgbClr val="FFFFFF"/>
                  </a:solidFill>
                  <a:latin typeface="Helvetica Neue Medium"/>
                  <a:ea typeface="Helvetica Neue Medium"/>
                  <a:cs typeface="Helvetica Neue Medium"/>
                  <a:sym typeface="Helvetica Neue Medium"/>
                </a:defRPr>
              </a:pPr>
            </a:p>
          </p:txBody>
        </p:sp>
        <p:pic>
          <p:nvPicPr>
            <p:cNvPr id="249" name="Screen Shot 2018-10-10 at 8.55.14 AM.png" descr="Screen Shot 2018-10-10 at 8.55.14 AM.png"/>
            <p:cNvPicPr>
              <a:picLocks noChangeAspect="1"/>
            </p:cNvPicPr>
            <p:nvPr/>
          </p:nvPicPr>
          <p:blipFill>
            <a:blip r:embed="rId3">
              <a:extLst/>
            </a:blip>
            <a:srcRect l="0" t="11078" r="0" b="44065"/>
            <a:stretch>
              <a:fillRect/>
            </a:stretch>
          </p:blipFill>
          <p:spPr>
            <a:xfrm flipH="1">
              <a:off x="2449048" y="328078"/>
              <a:ext cx="2144654" cy="1625919"/>
            </a:xfrm>
            <a:prstGeom prst="rect">
              <a:avLst/>
            </a:prstGeom>
            <a:ln w="12700" cap="flat">
              <a:noFill/>
              <a:miter lim="400000"/>
            </a:ln>
            <a:effectLst/>
          </p:spPr>
        </p:pic>
      </p:gr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4" name="Talking: Before"/>
          <p:cNvSpPr txBox="1"/>
          <p:nvPr>
            <p:ph type="title"/>
          </p:nvPr>
        </p:nvSpPr>
        <p:spPr>
          <a:xfrm>
            <a:off x="571243" y="2451316"/>
            <a:ext cx="7676678" cy="2159001"/>
          </a:xfrm>
          <a:prstGeom prst="rect">
            <a:avLst/>
          </a:prstGeom>
        </p:spPr>
        <p:txBody>
          <a:bodyPr/>
          <a:lstStyle>
            <a:lvl1pPr algn="l"/>
          </a:lstStyle>
          <a:p>
            <a:pPr/>
            <a:r>
              <a:t>Talking: Before</a:t>
            </a:r>
          </a:p>
        </p:txBody>
      </p:sp>
      <p:sp>
        <p:nvSpPr>
          <p:cNvPr id="255" name="Before sex both you and your partner should have an understanding about what barrier methods you are choosing to use.…"/>
          <p:cNvSpPr txBox="1"/>
          <p:nvPr>
            <p:ph type="body" sz="half" idx="1"/>
          </p:nvPr>
        </p:nvSpPr>
        <p:spPr>
          <a:xfrm>
            <a:off x="602927" y="4556919"/>
            <a:ext cx="11830630" cy="4284356"/>
          </a:xfrm>
          <a:prstGeom prst="rect">
            <a:avLst/>
          </a:prstGeom>
        </p:spPr>
        <p:txBody>
          <a:bodyPr/>
          <a:lstStyle/>
          <a:p>
            <a:pPr marL="0" indent="0">
              <a:spcBef>
                <a:spcPts val="0"/>
              </a:spcBef>
              <a:buSzTx/>
              <a:buNone/>
              <a:defRPr sz="3700"/>
            </a:pPr>
            <a:r>
              <a:t>Before sex both you and your partner should have an understanding about what barrier methods you are choosing to use. </a:t>
            </a:r>
          </a:p>
          <a:p>
            <a:pPr marL="0" indent="0">
              <a:spcBef>
                <a:spcPts val="0"/>
              </a:spcBef>
              <a:buSzTx/>
              <a:buNone/>
              <a:defRPr sz="3700"/>
            </a:pPr>
          </a:p>
          <a:p>
            <a:pPr marL="0" indent="0">
              <a:spcBef>
                <a:spcPts val="0"/>
              </a:spcBef>
              <a:buSzTx/>
              <a:buNone/>
              <a:defRPr sz="3700"/>
            </a:pPr>
            <a:r>
              <a:t>You can ask things like: “Do you have dental dams, or will we make some before hand?” OR “Do you need latex free condoms?”</a:t>
            </a:r>
            <a:endParaRPr sz="1200"/>
          </a:p>
        </p:txBody>
      </p:sp>
      <p:pic>
        <p:nvPicPr>
          <p:cNvPr id="256" name="Screen Shot 2018-10-10 at 1.07.39 PM.png" descr="Screen Shot 2018-10-10 at 1.07.39 PM.png"/>
          <p:cNvPicPr>
            <a:picLocks noChangeAspect="1"/>
          </p:cNvPicPr>
          <p:nvPr/>
        </p:nvPicPr>
        <p:blipFill>
          <a:blip r:embed="rId2">
            <a:extLst/>
          </a:blip>
          <a:stretch>
            <a:fillRect/>
          </a:stretch>
        </p:blipFill>
        <p:spPr>
          <a:xfrm>
            <a:off x="8090021" y="912325"/>
            <a:ext cx="2997828" cy="3012969"/>
          </a:xfrm>
          <a:prstGeom prst="rect">
            <a:avLst/>
          </a:prstGeom>
          <a:ln w="12700">
            <a:miter lim="400000"/>
          </a:ln>
        </p:spPr>
      </p:pic>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8" name="Talking: Before"/>
          <p:cNvSpPr txBox="1"/>
          <p:nvPr>
            <p:ph type="title"/>
          </p:nvPr>
        </p:nvSpPr>
        <p:spPr>
          <a:xfrm>
            <a:off x="913356" y="1069988"/>
            <a:ext cx="7676678" cy="2159001"/>
          </a:xfrm>
          <a:prstGeom prst="rect">
            <a:avLst/>
          </a:prstGeom>
        </p:spPr>
        <p:txBody>
          <a:bodyPr/>
          <a:lstStyle>
            <a:lvl1pPr algn="l"/>
          </a:lstStyle>
          <a:p>
            <a:pPr/>
            <a:r>
              <a:t>Talking: Before</a:t>
            </a:r>
          </a:p>
        </p:txBody>
      </p:sp>
      <p:sp>
        <p:nvSpPr>
          <p:cNvPr id="259" name="You can also learn what each others wants, wills and won’ts are from each partner.  You can do this by having a discussion with your partner about what they want during sex.…"/>
          <p:cNvSpPr txBox="1"/>
          <p:nvPr>
            <p:ph type="body" sz="half" idx="1"/>
          </p:nvPr>
        </p:nvSpPr>
        <p:spPr>
          <a:xfrm>
            <a:off x="942189" y="3094349"/>
            <a:ext cx="8158563" cy="6085993"/>
          </a:xfrm>
          <a:prstGeom prst="rect">
            <a:avLst/>
          </a:prstGeom>
        </p:spPr>
        <p:txBody>
          <a:bodyPr/>
          <a:lstStyle/>
          <a:p>
            <a:pPr marL="0" indent="0">
              <a:spcBef>
                <a:spcPts val="0"/>
              </a:spcBef>
              <a:buSzTx/>
              <a:buNone/>
              <a:defRPr sz="3700"/>
            </a:pPr>
            <a:r>
              <a:t>You can also learn what each others wants, wills and won’ts are from each partner.  You can do this by having a discussion with your partner about what they want during sex. </a:t>
            </a:r>
          </a:p>
          <a:p>
            <a:pPr marL="0" indent="0">
              <a:spcBef>
                <a:spcPts val="0"/>
              </a:spcBef>
              <a:buSzTx/>
              <a:buNone/>
              <a:defRPr sz="3700"/>
            </a:pPr>
          </a:p>
          <a:p>
            <a:pPr marL="0" indent="0">
              <a:spcBef>
                <a:spcPts val="0"/>
              </a:spcBef>
              <a:buSzTx/>
              <a:buNone/>
              <a:defRPr sz="3700"/>
            </a:pPr>
            <a:r>
              <a:t>You can say things like “Would you like me to give you oral?” OR “I don’t like my hair pulled during sex, though I do like my neck kissed”  </a:t>
            </a:r>
            <a:endParaRPr sz="1200"/>
          </a:p>
        </p:txBody>
      </p:sp>
      <p:sp>
        <p:nvSpPr>
          <p:cNvPr id="260" name="Hourglass"/>
          <p:cNvSpPr/>
          <p:nvPr/>
        </p:nvSpPr>
        <p:spPr>
          <a:xfrm rot="10800000">
            <a:off x="9541645" y="3318614"/>
            <a:ext cx="2888257" cy="484357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98" y="0"/>
                </a:moveTo>
                <a:cubicBezTo>
                  <a:pt x="404" y="0"/>
                  <a:pt x="0" y="242"/>
                  <a:pt x="0" y="537"/>
                </a:cubicBezTo>
                <a:lnTo>
                  <a:pt x="0" y="901"/>
                </a:lnTo>
                <a:cubicBezTo>
                  <a:pt x="0" y="1196"/>
                  <a:pt x="404" y="1438"/>
                  <a:pt x="898" y="1438"/>
                </a:cubicBezTo>
                <a:lnTo>
                  <a:pt x="20702" y="1438"/>
                </a:lnTo>
                <a:cubicBezTo>
                  <a:pt x="21196" y="1438"/>
                  <a:pt x="21600" y="1196"/>
                  <a:pt x="21600" y="901"/>
                </a:cubicBezTo>
                <a:lnTo>
                  <a:pt x="21600" y="537"/>
                </a:lnTo>
                <a:cubicBezTo>
                  <a:pt x="21600" y="242"/>
                  <a:pt x="21196" y="0"/>
                  <a:pt x="20702" y="0"/>
                </a:cubicBezTo>
                <a:lnTo>
                  <a:pt x="898" y="0"/>
                </a:lnTo>
                <a:close/>
                <a:moveTo>
                  <a:pt x="2670" y="2035"/>
                </a:moveTo>
                <a:cubicBezTo>
                  <a:pt x="2211" y="2035"/>
                  <a:pt x="1818" y="2231"/>
                  <a:pt x="1734" y="2499"/>
                </a:cubicBezTo>
                <a:cubicBezTo>
                  <a:pt x="1688" y="2648"/>
                  <a:pt x="678" y="6175"/>
                  <a:pt x="7600" y="10445"/>
                </a:cubicBezTo>
                <a:lnTo>
                  <a:pt x="7609" y="10452"/>
                </a:lnTo>
                <a:cubicBezTo>
                  <a:pt x="7626" y="10469"/>
                  <a:pt x="7637" y="10489"/>
                  <a:pt x="7652" y="10509"/>
                </a:cubicBezTo>
                <a:lnTo>
                  <a:pt x="7657" y="10516"/>
                </a:lnTo>
                <a:cubicBezTo>
                  <a:pt x="7692" y="10583"/>
                  <a:pt x="7734" y="10686"/>
                  <a:pt x="7739" y="10800"/>
                </a:cubicBezTo>
                <a:cubicBezTo>
                  <a:pt x="7733" y="10917"/>
                  <a:pt x="7692" y="11018"/>
                  <a:pt x="7657" y="11084"/>
                </a:cubicBezTo>
                <a:lnTo>
                  <a:pt x="7654" y="11089"/>
                </a:lnTo>
                <a:cubicBezTo>
                  <a:pt x="7640" y="11110"/>
                  <a:pt x="7626" y="11130"/>
                  <a:pt x="7609" y="11148"/>
                </a:cubicBezTo>
                <a:lnTo>
                  <a:pt x="7603" y="11153"/>
                </a:lnTo>
                <a:cubicBezTo>
                  <a:pt x="678" y="15424"/>
                  <a:pt x="1688" y="18954"/>
                  <a:pt x="1734" y="19102"/>
                </a:cubicBezTo>
                <a:cubicBezTo>
                  <a:pt x="1818" y="19371"/>
                  <a:pt x="2211" y="19565"/>
                  <a:pt x="2670" y="19565"/>
                </a:cubicBezTo>
                <a:lnTo>
                  <a:pt x="18930" y="19565"/>
                </a:lnTo>
                <a:cubicBezTo>
                  <a:pt x="19389" y="19565"/>
                  <a:pt x="19782" y="19371"/>
                  <a:pt x="19866" y="19102"/>
                </a:cubicBezTo>
                <a:cubicBezTo>
                  <a:pt x="19912" y="18954"/>
                  <a:pt x="20920" y="15426"/>
                  <a:pt x="13997" y="11155"/>
                </a:cubicBezTo>
                <a:lnTo>
                  <a:pt x="13991" y="11148"/>
                </a:lnTo>
                <a:cubicBezTo>
                  <a:pt x="13974" y="11131"/>
                  <a:pt x="13962" y="11113"/>
                  <a:pt x="13948" y="11092"/>
                </a:cubicBezTo>
                <a:lnTo>
                  <a:pt x="13943" y="11084"/>
                </a:lnTo>
                <a:cubicBezTo>
                  <a:pt x="13908" y="11018"/>
                  <a:pt x="13866" y="10915"/>
                  <a:pt x="13861" y="10802"/>
                </a:cubicBezTo>
                <a:cubicBezTo>
                  <a:pt x="13866" y="10684"/>
                  <a:pt x="13908" y="10584"/>
                  <a:pt x="13943" y="10518"/>
                </a:cubicBezTo>
                <a:lnTo>
                  <a:pt x="13946" y="10511"/>
                </a:lnTo>
                <a:cubicBezTo>
                  <a:pt x="13960" y="10490"/>
                  <a:pt x="13974" y="10470"/>
                  <a:pt x="13991" y="10452"/>
                </a:cubicBezTo>
                <a:lnTo>
                  <a:pt x="13997" y="10447"/>
                </a:lnTo>
                <a:cubicBezTo>
                  <a:pt x="20922" y="6176"/>
                  <a:pt x="19912" y="2648"/>
                  <a:pt x="19866" y="2499"/>
                </a:cubicBezTo>
                <a:cubicBezTo>
                  <a:pt x="19782" y="2231"/>
                  <a:pt x="19389" y="2035"/>
                  <a:pt x="18930" y="2035"/>
                </a:cubicBezTo>
                <a:lnTo>
                  <a:pt x="2670" y="2035"/>
                </a:lnTo>
                <a:close/>
                <a:moveTo>
                  <a:pt x="3562" y="3170"/>
                </a:moveTo>
                <a:lnTo>
                  <a:pt x="18038" y="3170"/>
                </a:lnTo>
                <a:cubicBezTo>
                  <a:pt x="18033" y="3525"/>
                  <a:pt x="17958" y="4064"/>
                  <a:pt x="17658" y="4738"/>
                </a:cubicBezTo>
                <a:cubicBezTo>
                  <a:pt x="17139" y="5903"/>
                  <a:pt x="15820" y="7716"/>
                  <a:pt x="12489" y="9742"/>
                </a:cubicBezTo>
                <a:cubicBezTo>
                  <a:pt x="12423" y="9782"/>
                  <a:pt x="12368" y="9829"/>
                  <a:pt x="12325" y="9879"/>
                </a:cubicBezTo>
                <a:cubicBezTo>
                  <a:pt x="12317" y="9888"/>
                  <a:pt x="12253" y="9965"/>
                  <a:pt x="12180" y="10087"/>
                </a:cubicBezTo>
                <a:cubicBezTo>
                  <a:pt x="12034" y="10297"/>
                  <a:pt x="11957" y="10524"/>
                  <a:pt x="11956" y="10759"/>
                </a:cubicBezTo>
                <a:cubicBezTo>
                  <a:pt x="11956" y="10768"/>
                  <a:pt x="11956" y="10776"/>
                  <a:pt x="11956" y="10785"/>
                </a:cubicBezTo>
                <a:lnTo>
                  <a:pt x="11956" y="10815"/>
                </a:lnTo>
                <a:cubicBezTo>
                  <a:pt x="11956" y="10824"/>
                  <a:pt x="11956" y="10832"/>
                  <a:pt x="11956" y="10837"/>
                </a:cubicBezTo>
                <a:cubicBezTo>
                  <a:pt x="11957" y="11075"/>
                  <a:pt x="12034" y="11303"/>
                  <a:pt x="12177" y="11510"/>
                </a:cubicBezTo>
                <a:cubicBezTo>
                  <a:pt x="12252" y="11635"/>
                  <a:pt x="12317" y="11714"/>
                  <a:pt x="12325" y="11723"/>
                </a:cubicBezTo>
                <a:cubicBezTo>
                  <a:pt x="12368" y="11772"/>
                  <a:pt x="12423" y="11817"/>
                  <a:pt x="12489" y="11858"/>
                </a:cubicBezTo>
                <a:cubicBezTo>
                  <a:pt x="15820" y="13884"/>
                  <a:pt x="17139" y="15699"/>
                  <a:pt x="17658" y="16863"/>
                </a:cubicBezTo>
                <a:cubicBezTo>
                  <a:pt x="17959" y="17538"/>
                  <a:pt x="18033" y="18076"/>
                  <a:pt x="18038" y="18430"/>
                </a:cubicBezTo>
                <a:lnTo>
                  <a:pt x="3562" y="18430"/>
                </a:lnTo>
                <a:cubicBezTo>
                  <a:pt x="3567" y="18075"/>
                  <a:pt x="3642" y="17536"/>
                  <a:pt x="3942" y="16862"/>
                </a:cubicBezTo>
                <a:cubicBezTo>
                  <a:pt x="4461" y="15697"/>
                  <a:pt x="5780" y="13884"/>
                  <a:pt x="9111" y="11858"/>
                </a:cubicBezTo>
                <a:cubicBezTo>
                  <a:pt x="9177" y="11817"/>
                  <a:pt x="9232" y="11771"/>
                  <a:pt x="9275" y="11721"/>
                </a:cubicBezTo>
                <a:cubicBezTo>
                  <a:pt x="9283" y="11713"/>
                  <a:pt x="9348" y="11635"/>
                  <a:pt x="9420" y="11513"/>
                </a:cubicBezTo>
                <a:cubicBezTo>
                  <a:pt x="9566" y="11303"/>
                  <a:pt x="9643" y="11076"/>
                  <a:pt x="9644" y="10841"/>
                </a:cubicBezTo>
                <a:cubicBezTo>
                  <a:pt x="9644" y="10832"/>
                  <a:pt x="9644" y="10824"/>
                  <a:pt x="9644" y="10815"/>
                </a:cubicBezTo>
                <a:lnTo>
                  <a:pt x="9644" y="10785"/>
                </a:lnTo>
                <a:cubicBezTo>
                  <a:pt x="9644" y="10776"/>
                  <a:pt x="9644" y="10768"/>
                  <a:pt x="9644" y="10763"/>
                </a:cubicBezTo>
                <a:cubicBezTo>
                  <a:pt x="9643" y="10525"/>
                  <a:pt x="9566" y="10297"/>
                  <a:pt x="9423" y="10090"/>
                </a:cubicBezTo>
                <a:cubicBezTo>
                  <a:pt x="9348" y="9964"/>
                  <a:pt x="9283" y="9888"/>
                  <a:pt x="9275" y="9879"/>
                </a:cubicBezTo>
                <a:cubicBezTo>
                  <a:pt x="9232" y="9829"/>
                  <a:pt x="9177" y="9783"/>
                  <a:pt x="9111" y="9742"/>
                </a:cubicBezTo>
                <a:cubicBezTo>
                  <a:pt x="5780" y="7716"/>
                  <a:pt x="4461" y="5903"/>
                  <a:pt x="3942" y="4738"/>
                </a:cubicBezTo>
                <a:cubicBezTo>
                  <a:pt x="3641" y="4064"/>
                  <a:pt x="3567" y="3525"/>
                  <a:pt x="3562" y="3170"/>
                </a:cubicBezTo>
                <a:close/>
                <a:moveTo>
                  <a:pt x="10800" y="12519"/>
                </a:moveTo>
                <a:cubicBezTo>
                  <a:pt x="10624" y="12512"/>
                  <a:pt x="10439" y="12534"/>
                  <a:pt x="10293" y="12618"/>
                </a:cubicBezTo>
                <a:lnTo>
                  <a:pt x="10296" y="12620"/>
                </a:lnTo>
                <a:cubicBezTo>
                  <a:pt x="4812" y="15292"/>
                  <a:pt x="5628" y="17483"/>
                  <a:pt x="5665" y="17575"/>
                </a:cubicBezTo>
                <a:lnTo>
                  <a:pt x="5707" y="17678"/>
                </a:lnTo>
                <a:lnTo>
                  <a:pt x="15892" y="17678"/>
                </a:lnTo>
                <a:lnTo>
                  <a:pt x="15935" y="17575"/>
                </a:lnTo>
                <a:cubicBezTo>
                  <a:pt x="15972" y="17483"/>
                  <a:pt x="16788" y="15292"/>
                  <a:pt x="11304" y="12620"/>
                </a:cubicBezTo>
                <a:lnTo>
                  <a:pt x="11307" y="12618"/>
                </a:lnTo>
                <a:cubicBezTo>
                  <a:pt x="11161" y="12534"/>
                  <a:pt x="10976" y="12512"/>
                  <a:pt x="10800" y="12519"/>
                </a:cubicBezTo>
                <a:close/>
                <a:moveTo>
                  <a:pt x="898" y="20164"/>
                </a:moveTo>
                <a:cubicBezTo>
                  <a:pt x="404" y="20164"/>
                  <a:pt x="0" y="20404"/>
                  <a:pt x="0" y="20699"/>
                </a:cubicBezTo>
                <a:lnTo>
                  <a:pt x="0" y="21064"/>
                </a:lnTo>
                <a:cubicBezTo>
                  <a:pt x="0" y="21359"/>
                  <a:pt x="404" y="21600"/>
                  <a:pt x="898" y="21600"/>
                </a:cubicBezTo>
                <a:lnTo>
                  <a:pt x="20702" y="21600"/>
                </a:lnTo>
                <a:cubicBezTo>
                  <a:pt x="21196" y="21600"/>
                  <a:pt x="21600" y="21359"/>
                  <a:pt x="21600" y="21064"/>
                </a:cubicBezTo>
                <a:lnTo>
                  <a:pt x="21600" y="20699"/>
                </a:lnTo>
                <a:cubicBezTo>
                  <a:pt x="21600" y="20404"/>
                  <a:pt x="21196" y="20164"/>
                  <a:pt x="20702" y="20164"/>
                </a:cubicBezTo>
                <a:lnTo>
                  <a:pt x="898" y="20164"/>
                </a:lnTo>
                <a:close/>
              </a:path>
            </a:pathLst>
          </a:custGeom>
          <a:solidFill>
            <a:srgbClr val="EE220C"/>
          </a:solidFill>
          <a:ln w="12700">
            <a:miter lim="400000"/>
          </a:ln>
        </p:spPr>
        <p:txBody>
          <a:bodyPr lIns="50800" tIns="50800" rIns="50800" bIns="50800" anchor="ctr"/>
          <a:lstStyle/>
          <a:p>
            <a:pPr algn="ctr">
              <a:spcBef>
                <a:spcPts val="0"/>
              </a:spcBef>
              <a:defRPr i="0" spc="0" sz="2200">
                <a:solidFill>
                  <a:srgbClr val="FFFFFF"/>
                </a:solidFill>
                <a:latin typeface="Helvetica Neue Medium"/>
                <a:ea typeface="Helvetica Neue Medium"/>
                <a:cs typeface="Helvetica Neue Medium"/>
                <a:sym typeface="Helvetica Neue Medium"/>
              </a:defRPr>
            </a:pP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4" name="Talking: During"/>
          <p:cNvSpPr txBox="1"/>
          <p:nvPr>
            <p:ph type="title"/>
          </p:nvPr>
        </p:nvSpPr>
        <p:spPr>
          <a:xfrm>
            <a:off x="913356" y="1069988"/>
            <a:ext cx="7676678" cy="2159001"/>
          </a:xfrm>
          <a:prstGeom prst="rect">
            <a:avLst/>
          </a:prstGeom>
        </p:spPr>
        <p:txBody>
          <a:bodyPr/>
          <a:lstStyle>
            <a:lvl1pPr algn="l"/>
          </a:lstStyle>
          <a:p>
            <a:pPr/>
            <a:r>
              <a:t>Talking: During</a:t>
            </a:r>
          </a:p>
        </p:txBody>
      </p:sp>
      <p:sp>
        <p:nvSpPr>
          <p:cNvPr id="265" name="During sex you and your partner should tell each other if something hurts, if something needs to change, if you want something to change, or if you want to stop.…"/>
          <p:cNvSpPr txBox="1"/>
          <p:nvPr>
            <p:ph type="body" sz="half" idx="1"/>
          </p:nvPr>
        </p:nvSpPr>
        <p:spPr>
          <a:xfrm>
            <a:off x="1061017" y="3193450"/>
            <a:ext cx="8158563" cy="5464775"/>
          </a:xfrm>
          <a:prstGeom prst="rect">
            <a:avLst/>
          </a:prstGeom>
        </p:spPr>
        <p:txBody>
          <a:bodyPr/>
          <a:lstStyle/>
          <a:p>
            <a:pPr marL="0" indent="0">
              <a:spcBef>
                <a:spcPts val="0"/>
              </a:spcBef>
              <a:buSzTx/>
              <a:buNone/>
              <a:defRPr sz="3700"/>
            </a:pPr>
            <a:r>
              <a:t>During sex you and your partner should tell each other if something hurts, if something needs to change, if you want something to change, or if you want to stop. </a:t>
            </a:r>
          </a:p>
          <a:p>
            <a:pPr marL="0" indent="0">
              <a:spcBef>
                <a:spcPts val="0"/>
              </a:spcBef>
              <a:buSzTx/>
              <a:buNone/>
              <a:defRPr sz="3700"/>
            </a:pPr>
          </a:p>
          <a:p>
            <a:pPr marL="0" indent="0">
              <a:spcBef>
                <a:spcPts val="0"/>
              </a:spcBef>
              <a:buSzTx/>
              <a:buNone/>
              <a:defRPr sz="3700"/>
            </a:pPr>
            <a:r>
              <a:t>You can do this by saying things like “I don't like that, can we do this” OR “I like that” OR “Stop”</a:t>
            </a:r>
            <a:endParaRPr sz="1200"/>
          </a:p>
        </p:txBody>
      </p:sp>
      <p:grpSp>
        <p:nvGrpSpPr>
          <p:cNvPr id="272" name="Group"/>
          <p:cNvGrpSpPr/>
          <p:nvPr/>
        </p:nvGrpSpPr>
        <p:grpSpPr>
          <a:xfrm>
            <a:off x="10096096" y="-348118"/>
            <a:ext cx="2105988" cy="7066612"/>
            <a:chOff x="0" y="0"/>
            <a:chExt cx="2105987" cy="7066611"/>
          </a:xfrm>
        </p:grpSpPr>
        <p:sp>
          <p:nvSpPr>
            <p:cNvPr id="266" name="Line"/>
            <p:cNvSpPr/>
            <p:nvPr/>
          </p:nvSpPr>
          <p:spPr>
            <a:xfrm flipV="1">
              <a:off x="1116493" y="88900"/>
              <a:ext cx="1" cy="3414035"/>
            </a:xfrm>
            <a:prstGeom prst="line">
              <a:avLst/>
            </a:prstGeom>
            <a:noFill/>
            <a:ln w="165100" cap="flat">
              <a:solidFill>
                <a:srgbClr val="D6D5D5"/>
              </a:solidFill>
              <a:prstDash val="solid"/>
              <a:miter lim="400000"/>
            </a:ln>
            <a:effectLst/>
          </p:spPr>
          <p:txBody>
            <a:bodyPr wrap="square" lIns="50800" tIns="50800" rIns="50800" bIns="50800" numCol="1" anchor="ctr">
              <a:noAutofit/>
            </a:bodyPr>
            <a:lstStyle/>
            <a:p>
              <a:pPr algn="ctr">
                <a:spcBef>
                  <a:spcPts val="0"/>
                </a:spcBef>
                <a:defRPr i="0" spc="0" sz="2200">
                  <a:solidFill>
                    <a:srgbClr val="FFFFFF"/>
                  </a:solidFill>
                  <a:latin typeface="Helvetica Neue Medium"/>
                  <a:ea typeface="Helvetica Neue Medium"/>
                  <a:cs typeface="Helvetica Neue Medium"/>
                  <a:sym typeface="Helvetica Neue Medium"/>
                </a:defRPr>
              </a:pPr>
            </a:p>
          </p:txBody>
        </p:sp>
        <p:sp>
          <p:nvSpPr>
            <p:cNvPr id="267" name="Oval"/>
            <p:cNvSpPr/>
            <p:nvPr/>
          </p:nvSpPr>
          <p:spPr>
            <a:xfrm>
              <a:off x="646458" y="6129105"/>
              <a:ext cx="813072" cy="790175"/>
            </a:xfrm>
            <a:prstGeom prst="ellipse">
              <a:avLst/>
            </a:prstGeom>
            <a:solidFill>
              <a:srgbClr val="61D836"/>
            </a:solidFill>
            <a:ln w="12700" cap="flat">
              <a:noFill/>
              <a:miter lim="400000"/>
            </a:ln>
            <a:effectLst/>
          </p:spPr>
          <p:txBody>
            <a:bodyPr wrap="square" lIns="50800" tIns="50800" rIns="50800" bIns="50800" numCol="1" anchor="ctr">
              <a:noAutofit/>
            </a:bodyPr>
            <a:lstStyle/>
            <a:p>
              <a:pPr algn="ctr">
                <a:spcBef>
                  <a:spcPts val="0"/>
                </a:spcBef>
                <a:defRPr i="0" spc="0" sz="2200">
                  <a:solidFill>
                    <a:srgbClr val="FFFFFF"/>
                  </a:solidFill>
                  <a:latin typeface="Helvetica Neue Medium"/>
                  <a:ea typeface="Helvetica Neue Medium"/>
                  <a:cs typeface="Helvetica Neue Medium"/>
                  <a:sym typeface="Helvetica Neue Medium"/>
                </a:defRPr>
              </a:pPr>
            </a:p>
          </p:txBody>
        </p:sp>
        <p:sp>
          <p:nvSpPr>
            <p:cNvPr id="268" name="Oval"/>
            <p:cNvSpPr/>
            <p:nvPr/>
          </p:nvSpPr>
          <p:spPr>
            <a:xfrm>
              <a:off x="646458" y="4829829"/>
              <a:ext cx="813072" cy="790176"/>
            </a:xfrm>
            <a:prstGeom prst="ellipse">
              <a:avLst/>
            </a:prstGeom>
            <a:solidFill>
              <a:srgbClr val="F8BA00"/>
            </a:solidFill>
            <a:ln w="12700" cap="flat">
              <a:noFill/>
              <a:miter lim="400000"/>
            </a:ln>
            <a:effectLst/>
          </p:spPr>
          <p:txBody>
            <a:bodyPr wrap="square" lIns="50800" tIns="50800" rIns="50800" bIns="50800" numCol="1" anchor="ctr">
              <a:noAutofit/>
            </a:bodyPr>
            <a:lstStyle/>
            <a:p>
              <a:pPr algn="ctr">
                <a:spcBef>
                  <a:spcPts val="0"/>
                </a:spcBef>
                <a:defRPr i="0" spc="0" sz="2200">
                  <a:solidFill>
                    <a:srgbClr val="FFFFFF"/>
                  </a:solidFill>
                  <a:latin typeface="Helvetica Neue Medium"/>
                  <a:ea typeface="Helvetica Neue Medium"/>
                  <a:cs typeface="Helvetica Neue Medium"/>
                  <a:sym typeface="Helvetica Neue Medium"/>
                </a:defRPr>
              </a:pPr>
            </a:p>
          </p:txBody>
        </p:sp>
        <p:sp>
          <p:nvSpPr>
            <p:cNvPr id="269" name="Oval"/>
            <p:cNvSpPr/>
            <p:nvPr/>
          </p:nvSpPr>
          <p:spPr>
            <a:xfrm>
              <a:off x="646458" y="3726317"/>
              <a:ext cx="813072" cy="790175"/>
            </a:xfrm>
            <a:prstGeom prst="ellipse">
              <a:avLst/>
            </a:prstGeom>
            <a:solidFill>
              <a:srgbClr val="EE220C"/>
            </a:solidFill>
            <a:ln w="12700" cap="flat">
              <a:noFill/>
              <a:miter lim="400000"/>
            </a:ln>
            <a:effectLst/>
          </p:spPr>
          <p:txBody>
            <a:bodyPr wrap="square" lIns="50800" tIns="50800" rIns="50800" bIns="50800" numCol="1" anchor="ctr">
              <a:noAutofit/>
            </a:bodyPr>
            <a:lstStyle/>
            <a:p>
              <a:pPr algn="ctr">
                <a:spcBef>
                  <a:spcPts val="0"/>
                </a:spcBef>
                <a:defRPr i="0" spc="0" sz="2200">
                  <a:solidFill>
                    <a:srgbClr val="FFFFFF"/>
                  </a:solidFill>
                  <a:latin typeface="Helvetica Neue Medium"/>
                  <a:ea typeface="Helvetica Neue Medium"/>
                  <a:cs typeface="Helvetica Neue Medium"/>
                  <a:sym typeface="Helvetica Neue Medium"/>
                </a:defRPr>
              </a:pPr>
            </a:p>
          </p:txBody>
        </p:sp>
        <p:sp>
          <p:nvSpPr>
            <p:cNvPr id="270" name="Traffic Light"/>
            <p:cNvSpPr/>
            <p:nvPr/>
          </p:nvSpPr>
          <p:spPr>
            <a:xfrm>
              <a:off x="0" y="3383222"/>
              <a:ext cx="2105988" cy="3683390"/>
            </a:xfrm>
            <a:custGeom>
              <a:avLst/>
              <a:gdLst/>
              <a:ahLst/>
              <a:cxnLst>
                <a:cxn ang="0">
                  <a:pos x="wd2" y="hd2"/>
                </a:cxn>
                <a:cxn ang="5400000">
                  <a:pos x="wd2" y="hd2"/>
                </a:cxn>
                <a:cxn ang="10800000">
                  <a:pos x="wd2" y="hd2"/>
                </a:cxn>
                <a:cxn ang="16200000">
                  <a:pos x="wd2" y="hd2"/>
                </a:cxn>
              </a:cxnLst>
              <a:rect l="0" t="0" r="r" b="b"/>
              <a:pathLst>
                <a:path w="21527" h="21600" fill="norm" stroke="1" extrusionOk="0">
                  <a:moveTo>
                    <a:pt x="10770" y="0"/>
                  </a:moveTo>
                  <a:cubicBezTo>
                    <a:pt x="9575" y="0"/>
                    <a:pt x="8607" y="355"/>
                    <a:pt x="8607" y="792"/>
                  </a:cubicBezTo>
                  <a:lnTo>
                    <a:pt x="5248" y="792"/>
                  </a:lnTo>
                  <a:cubicBezTo>
                    <a:pt x="4928" y="792"/>
                    <a:pt x="4666" y="943"/>
                    <a:pt x="4666" y="1126"/>
                  </a:cubicBezTo>
                  <a:lnTo>
                    <a:pt x="4666" y="21266"/>
                  </a:lnTo>
                  <a:cubicBezTo>
                    <a:pt x="4666" y="21450"/>
                    <a:pt x="4928" y="21600"/>
                    <a:pt x="5248" y="21600"/>
                  </a:cubicBezTo>
                  <a:lnTo>
                    <a:pt x="16203" y="21600"/>
                  </a:lnTo>
                  <a:cubicBezTo>
                    <a:pt x="16523" y="21600"/>
                    <a:pt x="16788" y="21450"/>
                    <a:pt x="16788" y="21266"/>
                  </a:cubicBezTo>
                  <a:lnTo>
                    <a:pt x="16788" y="1126"/>
                  </a:lnTo>
                  <a:cubicBezTo>
                    <a:pt x="16779" y="943"/>
                    <a:pt x="16523" y="792"/>
                    <a:pt x="16203" y="792"/>
                  </a:cubicBezTo>
                  <a:lnTo>
                    <a:pt x="12932" y="792"/>
                  </a:lnTo>
                  <a:cubicBezTo>
                    <a:pt x="12932" y="355"/>
                    <a:pt x="11964" y="0"/>
                    <a:pt x="10770" y="0"/>
                  </a:cubicBezTo>
                  <a:close/>
                  <a:moveTo>
                    <a:pt x="17529" y="2011"/>
                  </a:moveTo>
                  <a:lnTo>
                    <a:pt x="17529" y="6430"/>
                  </a:lnTo>
                  <a:lnTo>
                    <a:pt x="19063" y="6430"/>
                  </a:lnTo>
                  <a:cubicBezTo>
                    <a:pt x="19175" y="6430"/>
                    <a:pt x="19269" y="6387"/>
                    <a:pt x="19306" y="6327"/>
                  </a:cubicBezTo>
                  <a:lnTo>
                    <a:pt x="21516" y="2195"/>
                  </a:lnTo>
                  <a:cubicBezTo>
                    <a:pt x="21563" y="2103"/>
                    <a:pt x="21451" y="2011"/>
                    <a:pt x="21281" y="2011"/>
                  </a:cubicBezTo>
                  <a:lnTo>
                    <a:pt x="17529" y="2011"/>
                  </a:lnTo>
                  <a:close/>
                  <a:moveTo>
                    <a:pt x="237" y="2023"/>
                  </a:moveTo>
                  <a:cubicBezTo>
                    <a:pt x="77" y="2018"/>
                    <a:pt x="-36" y="2108"/>
                    <a:pt x="11" y="2200"/>
                  </a:cubicBezTo>
                  <a:lnTo>
                    <a:pt x="2221" y="6332"/>
                  </a:lnTo>
                  <a:cubicBezTo>
                    <a:pt x="2249" y="6392"/>
                    <a:pt x="2353" y="6435"/>
                    <a:pt x="2456" y="6435"/>
                  </a:cubicBezTo>
                  <a:lnTo>
                    <a:pt x="3905" y="6435"/>
                  </a:lnTo>
                  <a:lnTo>
                    <a:pt x="3905" y="2023"/>
                  </a:lnTo>
                  <a:lnTo>
                    <a:pt x="237" y="2023"/>
                  </a:lnTo>
                  <a:close/>
                  <a:moveTo>
                    <a:pt x="10758" y="2347"/>
                  </a:moveTo>
                  <a:cubicBezTo>
                    <a:pt x="12563" y="2347"/>
                    <a:pt x="14032" y="3187"/>
                    <a:pt x="14032" y="4223"/>
                  </a:cubicBezTo>
                  <a:cubicBezTo>
                    <a:pt x="14032" y="5259"/>
                    <a:pt x="12573" y="6101"/>
                    <a:pt x="10758" y="6101"/>
                  </a:cubicBezTo>
                  <a:cubicBezTo>
                    <a:pt x="8952" y="6101"/>
                    <a:pt x="7487" y="5259"/>
                    <a:pt x="7487" y="4223"/>
                  </a:cubicBezTo>
                  <a:cubicBezTo>
                    <a:pt x="7487" y="3187"/>
                    <a:pt x="8952" y="2347"/>
                    <a:pt x="10758" y="2347"/>
                  </a:cubicBezTo>
                  <a:close/>
                  <a:moveTo>
                    <a:pt x="237" y="8966"/>
                  </a:moveTo>
                  <a:cubicBezTo>
                    <a:pt x="77" y="8966"/>
                    <a:pt x="-36" y="9058"/>
                    <a:pt x="11" y="9149"/>
                  </a:cubicBezTo>
                  <a:lnTo>
                    <a:pt x="2221" y="13282"/>
                  </a:lnTo>
                  <a:cubicBezTo>
                    <a:pt x="2249" y="13341"/>
                    <a:pt x="2353" y="13385"/>
                    <a:pt x="2456" y="13385"/>
                  </a:cubicBezTo>
                  <a:lnTo>
                    <a:pt x="3905" y="13385"/>
                  </a:lnTo>
                  <a:lnTo>
                    <a:pt x="3905" y="8966"/>
                  </a:lnTo>
                  <a:lnTo>
                    <a:pt x="237" y="8966"/>
                  </a:lnTo>
                  <a:close/>
                  <a:moveTo>
                    <a:pt x="17529" y="8966"/>
                  </a:moveTo>
                  <a:lnTo>
                    <a:pt x="17529" y="13379"/>
                  </a:lnTo>
                  <a:lnTo>
                    <a:pt x="19063" y="13379"/>
                  </a:lnTo>
                  <a:cubicBezTo>
                    <a:pt x="19175" y="13379"/>
                    <a:pt x="19269" y="13336"/>
                    <a:pt x="19298" y="13277"/>
                  </a:cubicBezTo>
                  <a:lnTo>
                    <a:pt x="21508" y="9144"/>
                  </a:lnTo>
                  <a:cubicBezTo>
                    <a:pt x="21564" y="9058"/>
                    <a:pt x="21451" y="8966"/>
                    <a:pt x="21281" y="8966"/>
                  </a:cubicBezTo>
                  <a:lnTo>
                    <a:pt x="17529" y="8966"/>
                  </a:lnTo>
                  <a:close/>
                  <a:moveTo>
                    <a:pt x="10758" y="9294"/>
                  </a:moveTo>
                  <a:cubicBezTo>
                    <a:pt x="12563" y="9294"/>
                    <a:pt x="14032" y="10137"/>
                    <a:pt x="14032" y="11173"/>
                  </a:cubicBezTo>
                  <a:cubicBezTo>
                    <a:pt x="14032" y="12208"/>
                    <a:pt x="12573" y="13049"/>
                    <a:pt x="10758" y="13049"/>
                  </a:cubicBezTo>
                  <a:cubicBezTo>
                    <a:pt x="8952" y="13049"/>
                    <a:pt x="7487" y="12208"/>
                    <a:pt x="7487" y="11173"/>
                  </a:cubicBezTo>
                  <a:cubicBezTo>
                    <a:pt x="7487" y="10137"/>
                    <a:pt x="8952" y="9294"/>
                    <a:pt x="10758" y="9294"/>
                  </a:cubicBezTo>
                  <a:close/>
                  <a:moveTo>
                    <a:pt x="17529" y="15915"/>
                  </a:moveTo>
                  <a:lnTo>
                    <a:pt x="17529" y="20327"/>
                  </a:lnTo>
                  <a:lnTo>
                    <a:pt x="19063" y="20327"/>
                  </a:lnTo>
                  <a:cubicBezTo>
                    <a:pt x="19175" y="20327"/>
                    <a:pt x="19269" y="20284"/>
                    <a:pt x="19298" y="20224"/>
                  </a:cubicBezTo>
                  <a:lnTo>
                    <a:pt x="21508" y="16092"/>
                  </a:lnTo>
                  <a:cubicBezTo>
                    <a:pt x="21564" y="16006"/>
                    <a:pt x="21451" y="15915"/>
                    <a:pt x="21281" y="15915"/>
                  </a:cubicBezTo>
                  <a:lnTo>
                    <a:pt x="17529" y="15915"/>
                  </a:lnTo>
                  <a:close/>
                  <a:moveTo>
                    <a:pt x="237" y="15920"/>
                  </a:moveTo>
                  <a:cubicBezTo>
                    <a:pt x="77" y="15915"/>
                    <a:pt x="-36" y="16005"/>
                    <a:pt x="11" y="16097"/>
                  </a:cubicBezTo>
                  <a:lnTo>
                    <a:pt x="2221" y="20231"/>
                  </a:lnTo>
                  <a:cubicBezTo>
                    <a:pt x="2249" y="20290"/>
                    <a:pt x="2353" y="20332"/>
                    <a:pt x="2456" y="20332"/>
                  </a:cubicBezTo>
                  <a:lnTo>
                    <a:pt x="3905" y="20332"/>
                  </a:lnTo>
                  <a:lnTo>
                    <a:pt x="3905" y="15920"/>
                  </a:lnTo>
                  <a:lnTo>
                    <a:pt x="237" y="15920"/>
                  </a:lnTo>
                  <a:close/>
                  <a:moveTo>
                    <a:pt x="10758" y="16244"/>
                  </a:moveTo>
                  <a:cubicBezTo>
                    <a:pt x="12563" y="16244"/>
                    <a:pt x="14032" y="17084"/>
                    <a:pt x="14032" y="18120"/>
                  </a:cubicBezTo>
                  <a:cubicBezTo>
                    <a:pt x="14032" y="19161"/>
                    <a:pt x="12573" y="19998"/>
                    <a:pt x="10758" y="19998"/>
                  </a:cubicBezTo>
                  <a:cubicBezTo>
                    <a:pt x="8952" y="19998"/>
                    <a:pt x="7487" y="19156"/>
                    <a:pt x="7487" y="18120"/>
                  </a:cubicBezTo>
                  <a:cubicBezTo>
                    <a:pt x="7487" y="17084"/>
                    <a:pt x="8952" y="16244"/>
                    <a:pt x="10758" y="16244"/>
                  </a:cubicBezTo>
                  <a:close/>
                </a:path>
              </a:pathLst>
            </a:custGeom>
            <a:solidFill>
              <a:srgbClr val="000000"/>
            </a:solidFill>
            <a:ln w="12700" cap="flat">
              <a:noFill/>
              <a:miter lim="400000"/>
            </a:ln>
            <a:effectLst/>
          </p:spPr>
          <p:txBody>
            <a:bodyPr wrap="square" lIns="50800" tIns="50800" rIns="50800" bIns="50800" numCol="1" anchor="ctr">
              <a:noAutofit/>
            </a:bodyPr>
            <a:lstStyle/>
            <a:p>
              <a:pPr algn="ctr">
                <a:spcBef>
                  <a:spcPts val="0"/>
                </a:spcBef>
                <a:defRPr i="0" spc="0" sz="2200">
                  <a:solidFill>
                    <a:srgbClr val="FFFFFF"/>
                  </a:solidFill>
                  <a:latin typeface="Helvetica Neue Medium"/>
                  <a:ea typeface="Helvetica Neue Medium"/>
                  <a:cs typeface="Helvetica Neue Medium"/>
                  <a:sym typeface="Helvetica Neue Medium"/>
                </a:defRPr>
              </a:pPr>
            </a:p>
          </p:txBody>
        </p:sp>
        <p:sp>
          <p:nvSpPr>
            <p:cNvPr id="271" name="Line"/>
            <p:cNvSpPr/>
            <p:nvPr/>
          </p:nvSpPr>
          <p:spPr>
            <a:xfrm flipV="1">
              <a:off x="1052993" y="0"/>
              <a:ext cx="1" cy="3414035"/>
            </a:xfrm>
            <a:prstGeom prst="line">
              <a:avLst/>
            </a:prstGeom>
            <a:noFill/>
            <a:ln w="177800" cap="flat">
              <a:solidFill>
                <a:srgbClr val="000000"/>
              </a:solidFill>
              <a:prstDash val="solid"/>
              <a:miter lim="400000"/>
            </a:ln>
            <a:effectLst/>
          </p:spPr>
          <p:txBody>
            <a:bodyPr wrap="square" lIns="50800" tIns="50800" rIns="50800" bIns="50800" numCol="1" anchor="ctr">
              <a:noAutofit/>
            </a:bodyPr>
            <a:lstStyle/>
            <a:p>
              <a:pPr algn="ctr">
                <a:spcBef>
                  <a:spcPts val="0"/>
                </a:spcBef>
                <a:defRPr i="0" spc="0" sz="2200">
                  <a:solidFill>
                    <a:srgbClr val="FFFFFF"/>
                  </a:solidFill>
                  <a:latin typeface="Helvetica Neue Medium"/>
                  <a:ea typeface="Helvetica Neue Medium"/>
                  <a:cs typeface="Helvetica Neue Medium"/>
                  <a:sym typeface="Helvetica Neue Medium"/>
                </a:defRPr>
              </a:pPr>
            </a:p>
          </p:txBody>
        </p:sp>
      </p:gr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6" name="Talking: After"/>
          <p:cNvSpPr txBox="1"/>
          <p:nvPr>
            <p:ph type="title"/>
          </p:nvPr>
        </p:nvSpPr>
        <p:spPr>
          <a:xfrm>
            <a:off x="794528" y="753113"/>
            <a:ext cx="7676677" cy="2159001"/>
          </a:xfrm>
          <a:prstGeom prst="rect">
            <a:avLst/>
          </a:prstGeom>
        </p:spPr>
        <p:txBody>
          <a:bodyPr/>
          <a:lstStyle>
            <a:lvl1pPr algn="l"/>
          </a:lstStyle>
          <a:p>
            <a:pPr/>
            <a:r>
              <a:t>Talking: After</a:t>
            </a:r>
          </a:p>
        </p:txBody>
      </p:sp>
      <p:sp>
        <p:nvSpPr>
          <p:cNvPr id="277" name="After you have sex you can talk about the things you liked, the things you did not like, and things you would like to try next time.…"/>
          <p:cNvSpPr txBox="1"/>
          <p:nvPr>
            <p:ph type="body" sz="half" idx="1"/>
          </p:nvPr>
        </p:nvSpPr>
        <p:spPr>
          <a:xfrm>
            <a:off x="794528" y="2551421"/>
            <a:ext cx="7676677" cy="6548619"/>
          </a:xfrm>
          <a:prstGeom prst="rect">
            <a:avLst/>
          </a:prstGeom>
        </p:spPr>
        <p:txBody>
          <a:bodyPr/>
          <a:lstStyle/>
          <a:p>
            <a:pPr marL="0" indent="0">
              <a:spcBef>
                <a:spcPts val="0"/>
              </a:spcBef>
              <a:buSzTx/>
              <a:buNone/>
              <a:defRPr sz="3700"/>
            </a:pPr>
            <a:r>
              <a:t>After you have sex you can talk about the things you liked, the things you did not like, and things you would like to try next time. </a:t>
            </a:r>
          </a:p>
          <a:p>
            <a:pPr marL="0" indent="0">
              <a:spcBef>
                <a:spcPts val="0"/>
              </a:spcBef>
              <a:buSzTx/>
              <a:buNone/>
              <a:defRPr sz="3700"/>
            </a:pPr>
          </a:p>
          <a:p>
            <a:pPr marL="0" indent="0">
              <a:spcBef>
                <a:spcPts val="0"/>
              </a:spcBef>
              <a:buSzTx/>
              <a:buNone/>
              <a:defRPr sz="3700"/>
            </a:pPr>
            <a:r>
              <a:t>This can be done by saying things like “I really liked how you did that, maybe next time try more of that.” OR “I didn’t really like it when you did that, next time we can avoid that”.</a:t>
            </a:r>
            <a:endParaRPr sz="1200"/>
          </a:p>
        </p:txBody>
      </p:sp>
      <p:sp>
        <p:nvSpPr>
          <p:cNvPr id="278" name="Hourglass"/>
          <p:cNvSpPr/>
          <p:nvPr/>
        </p:nvSpPr>
        <p:spPr>
          <a:xfrm>
            <a:off x="9161447" y="2740162"/>
            <a:ext cx="2888258" cy="484357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98" y="0"/>
                </a:moveTo>
                <a:cubicBezTo>
                  <a:pt x="404" y="0"/>
                  <a:pt x="0" y="242"/>
                  <a:pt x="0" y="537"/>
                </a:cubicBezTo>
                <a:lnTo>
                  <a:pt x="0" y="901"/>
                </a:lnTo>
                <a:cubicBezTo>
                  <a:pt x="0" y="1196"/>
                  <a:pt x="404" y="1438"/>
                  <a:pt x="898" y="1438"/>
                </a:cubicBezTo>
                <a:lnTo>
                  <a:pt x="20702" y="1438"/>
                </a:lnTo>
                <a:cubicBezTo>
                  <a:pt x="21196" y="1438"/>
                  <a:pt x="21600" y="1196"/>
                  <a:pt x="21600" y="901"/>
                </a:cubicBezTo>
                <a:lnTo>
                  <a:pt x="21600" y="537"/>
                </a:lnTo>
                <a:cubicBezTo>
                  <a:pt x="21600" y="242"/>
                  <a:pt x="21196" y="0"/>
                  <a:pt x="20702" y="0"/>
                </a:cubicBezTo>
                <a:lnTo>
                  <a:pt x="898" y="0"/>
                </a:lnTo>
                <a:close/>
                <a:moveTo>
                  <a:pt x="2670" y="2035"/>
                </a:moveTo>
                <a:cubicBezTo>
                  <a:pt x="2211" y="2035"/>
                  <a:pt x="1818" y="2231"/>
                  <a:pt x="1734" y="2499"/>
                </a:cubicBezTo>
                <a:cubicBezTo>
                  <a:pt x="1688" y="2648"/>
                  <a:pt x="678" y="6175"/>
                  <a:pt x="7600" y="10445"/>
                </a:cubicBezTo>
                <a:lnTo>
                  <a:pt x="7609" y="10452"/>
                </a:lnTo>
                <a:cubicBezTo>
                  <a:pt x="7626" y="10469"/>
                  <a:pt x="7637" y="10489"/>
                  <a:pt x="7652" y="10509"/>
                </a:cubicBezTo>
                <a:lnTo>
                  <a:pt x="7657" y="10516"/>
                </a:lnTo>
                <a:cubicBezTo>
                  <a:pt x="7692" y="10583"/>
                  <a:pt x="7734" y="10686"/>
                  <a:pt x="7739" y="10800"/>
                </a:cubicBezTo>
                <a:cubicBezTo>
                  <a:pt x="7733" y="10917"/>
                  <a:pt x="7692" y="11018"/>
                  <a:pt x="7657" y="11084"/>
                </a:cubicBezTo>
                <a:lnTo>
                  <a:pt x="7654" y="11089"/>
                </a:lnTo>
                <a:cubicBezTo>
                  <a:pt x="7640" y="11110"/>
                  <a:pt x="7626" y="11130"/>
                  <a:pt x="7609" y="11148"/>
                </a:cubicBezTo>
                <a:lnTo>
                  <a:pt x="7603" y="11153"/>
                </a:lnTo>
                <a:cubicBezTo>
                  <a:pt x="678" y="15424"/>
                  <a:pt x="1688" y="18954"/>
                  <a:pt x="1734" y="19102"/>
                </a:cubicBezTo>
                <a:cubicBezTo>
                  <a:pt x="1818" y="19371"/>
                  <a:pt x="2211" y="19565"/>
                  <a:pt x="2670" y="19565"/>
                </a:cubicBezTo>
                <a:lnTo>
                  <a:pt x="18930" y="19565"/>
                </a:lnTo>
                <a:cubicBezTo>
                  <a:pt x="19389" y="19565"/>
                  <a:pt x="19782" y="19371"/>
                  <a:pt x="19866" y="19102"/>
                </a:cubicBezTo>
                <a:cubicBezTo>
                  <a:pt x="19912" y="18954"/>
                  <a:pt x="20920" y="15426"/>
                  <a:pt x="13997" y="11155"/>
                </a:cubicBezTo>
                <a:lnTo>
                  <a:pt x="13991" y="11148"/>
                </a:lnTo>
                <a:cubicBezTo>
                  <a:pt x="13974" y="11131"/>
                  <a:pt x="13962" y="11113"/>
                  <a:pt x="13948" y="11092"/>
                </a:cubicBezTo>
                <a:lnTo>
                  <a:pt x="13943" y="11084"/>
                </a:lnTo>
                <a:cubicBezTo>
                  <a:pt x="13908" y="11018"/>
                  <a:pt x="13866" y="10915"/>
                  <a:pt x="13861" y="10802"/>
                </a:cubicBezTo>
                <a:cubicBezTo>
                  <a:pt x="13866" y="10684"/>
                  <a:pt x="13908" y="10584"/>
                  <a:pt x="13943" y="10518"/>
                </a:cubicBezTo>
                <a:lnTo>
                  <a:pt x="13946" y="10511"/>
                </a:lnTo>
                <a:cubicBezTo>
                  <a:pt x="13960" y="10490"/>
                  <a:pt x="13974" y="10470"/>
                  <a:pt x="13991" y="10452"/>
                </a:cubicBezTo>
                <a:lnTo>
                  <a:pt x="13997" y="10447"/>
                </a:lnTo>
                <a:cubicBezTo>
                  <a:pt x="20922" y="6176"/>
                  <a:pt x="19912" y="2648"/>
                  <a:pt x="19866" y="2499"/>
                </a:cubicBezTo>
                <a:cubicBezTo>
                  <a:pt x="19782" y="2231"/>
                  <a:pt x="19389" y="2035"/>
                  <a:pt x="18930" y="2035"/>
                </a:cubicBezTo>
                <a:lnTo>
                  <a:pt x="2670" y="2035"/>
                </a:lnTo>
                <a:close/>
                <a:moveTo>
                  <a:pt x="3562" y="3170"/>
                </a:moveTo>
                <a:lnTo>
                  <a:pt x="18038" y="3170"/>
                </a:lnTo>
                <a:cubicBezTo>
                  <a:pt x="18033" y="3525"/>
                  <a:pt x="17958" y="4064"/>
                  <a:pt x="17658" y="4738"/>
                </a:cubicBezTo>
                <a:cubicBezTo>
                  <a:pt x="17139" y="5903"/>
                  <a:pt x="15820" y="7716"/>
                  <a:pt x="12489" y="9742"/>
                </a:cubicBezTo>
                <a:cubicBezTo>
                  <a:pt x="12423" y="9782"/>
                  <a:pt x="12368" y="9829"/>
                  <a:pt x="12325" y="9879"/>
                </a:cubicBezTo>
                <a:cubicBezTo>
                  <a:pt x="12317" y="9888"/>
                  <a:pt x="12253" y="9965"/>
                  <a:pt x="12180" y="10087"/>
                </a:cubicBezTo>
                <a:cubicBezTo>
                  <a:pt x="12034" y="10297"/>
                  <a:pt x="11957" y="10524"/>
                  <a:pt x="11956" y="10759"/>
                </a:cubicBezTo>
                <a:cubicBezTo>
                  <a:pt x="11956" y="10768"/>
                  <a:pt x="11956" y="10776"/>
                  <a:pt x="11956" y="10785"/>
                </a:cubicBezTo>
                <a:lnTo>
                  <a:pt x="11956" y="10815"/>
                </a:lnTo>
                <a:cubicBezTo>
                  <a:pt x="11956" y="10824"/>
                  <a:pt x="11956" y="10832"/>
                  <a:pt x="11956" y="10837"/>
                </a:cubicBezTo>
                <a:cubicBezTo>
                  <a:pt x="11957" y="11075"/>
                  <a:pt x="12034" y="11303"/>
                  <a:pt x="12177" y="11510"/>
                </a:cubicBezTo>
                <a:cubicBezTo>
                  <a:pt x="12252" y="11635"/>
                  <a:pt x="12317" y="11714"/>
                  <a:pt x="12325" y="11723"/>
                </a:cubicBezTo>
                <a:cubicBezTo>
                  <a:pt x="12368" y="11772"/>
                  <a:pt x="12423" y="11817"/>
                  <a:pt x="12489" y="11858"/>
                </a:cubicBezTo>
                <a:cubicBezTo>
                  <a:pt x="15820" y="13884"/>
                  <a:pt x="17139" y="15699"/>
                  <a:pt x="17658" y="16863"/>
                </a:cubicBezTo>
                <a:cubicBezTo>
                  <a:pt x="17959" y="17538"/>
                  <a:pt x="18033" y="18076"/>
                  <a:pt x="18038" y="18430"/>
                </a:cubicBezTo>
                <a:lnTo>
                  <a:pt x="3562" y="18430"/>
                </a:lnTo>
                <a:cubicBezTo>
                  <a:pt x="3567" y="18075"/>
                  <a:pt x="3642" y="17536"/>
                  <a:pt x="3942" y="16862"/>
                </a:cubicBezTo>
                <a:cubicBezTo>
                  <a:pt x="4461" y="15697"/>
                  <a:pt x="5780" y="13884"/>
                  <a:pt x="9111" y="11858"/>
                </a:cubicBezTo>
                <a:cubicBezTo>
                  <a:pt x="9177" y="11817"/>
                  <a:pt x="9232" y="11771"/>
                  <a:pt x="9275" y="11721"/>
                </a:cubicBezTo>
                <a:cubicBezTo>
                  <a:pt x="9283" y="11713"/>
                  <a:pt x="9348" y="11635"/>
                  <a:pt x="9420" y="11513"/>
                </a:cubicBezTo>
                <a:cubicBezTo>
                  <a:pt x="9566" y="11303"/>
                  <a:pt x="9643" y="11076"/>
                  <a:pt x="9644" y="10841"/>
                </a:cubicBezTo>
                <a:cubicBezTo>
                  <a:pt x="9644" y="10832"/>
                  <a:pt x="9644" y="10824"/>
                  <a:pt x="9644" y="10815"/>
                </a:cubicBezTo>
                <a:lnTo>
                  <a:pt x="9644" y="10785"/>
                </a:lnTo>
                <a:cubicBezTo>
                  <a:pt x="9644" y="10776"/>
                  <a:pt x="9644" y="10768"/>
                  <a:pt x="9644" y="10763"/>
                </a:cubicBezTo>
                <a:cubicBezTo>
                  <a:pt x="9643" y="10525"/>
                  <a:pt x="9566" y="10297"/>
                  <a:pt x="9423" y="10090"/>
                </a:cubicBezTo>
                <a:cubicBezTo>
                  <a:pt x="9348" y="9964"/>
                  <a:pt x="9283" y="9888"/>
                  <a:pt x="9275" y="9879"/>
                </a:cubicBezTo>
                <a:cubicBezTo>
                  <a:pt x="9232" y="9829"/>
                  <a:pt x="9177" y="9783"/>
                  <a:pt x="9111" y="9742"/>
                </a:cubicBezTo>
                <a:cubicBezTo>
                  <a:pt x="5780" y="7716"/>
                  <a:pt x="4461" y="5903"/>
                  <a:pt x="3942" y="4738"/>
                </a:cubicBezTo>
                <a:cubicBezTo>
                  <a:pt x="3641" y="4064"/>
                  <a:pt x="3567" y="3525"/>
                  <a:pt x="3562" y="3170"/>
                </a:cubicBezTo>
                <a:close/>
                <a:moveTo>
                  <a:pt x="10800" y="12519"/>
                </a:moveTo>
                <a:cubicBezTo>
                  <a:pt x="10624" y="12512"/>
                  <a:pt x="10439" y="12534"/>
                  <a:pt x="10293" y="12618"/>
                </a:cubicBezTo>
                <a:lnTo>
                  <a:pt x="10296" y="12620"/>
                </a:lnTo>
                <a:cubicBezTo>
                  <a:pt x="4812" y="15292"/>
                  <a:pt x="5628" y="17483"/>
                  <a:pt x="5665" y="17575"/>
                </a:cubicBezTo>
                <a:lnTo>
                  <a:pt x="5707" y="17678"/>
                </a:lnTo>
                <a:lnTo>
                  <a:pt x="15892" y="17678"/>
                </a:lnTo>
                <a:lnTo>
                  <a:pt x="15935" y="17575"/>
                </a:lnTo>
                <a:cubicBezTo>
                  <a:pt x="15972" y="17483"/>
                  <a:pt x="16788" y="15292"/>
                  <a:pt x="11304" y="12620"/>
                </a:cubicBezTo>
                <a:lnTo>
                  <a:pt x="11307" y="12618"/>
                </a:lnTo>
                <a:cubicBezTo>
                  <a:pt x="11161" y="12534"/>
                  <a:pt x="10976" y="12512"/>
                  <a:pt x="10800" y="12519"/>
                </a:cubicBezTo>
                <a:close/>
                <a:moveTo>
                  <a:pt x="898" y="20164"/>
                </a:moveTo>
                <a:cubicBezTo>
                  <a:pt x="404" y="20164"/>
                  <a:pt x="0" y="20404"/>
                  <a:pt x="0" y="20699"/>
                </a:cubicBezTo>
                <a:lnTo>
                  <a:pt x="0" y="21064"/>
                </a:lnTo>
                <a:cubicBezTo>
                  <a:pt x="0" y="21359"/>
                  <a:pt x="404" y="21600"/>
                  <a:pt x="898" y="21600"/>
                </a:cubicBezTo>
                <a:lnTo>
                  <a:pt x="20702" y="21600"/>
                </a:lnTo>
                <a:cubicBezTo>
                  <a:pt x="21196" y="21600"/>
                  <a:pt x="21600" y="21359"/>
                  <a:pt x="21600" y="21064"/>
                </a:cubicBezTo>
                <a:lnTo>
                  <a:pt x="21600" y="20699"/>
                </a:lnTo>
                <a:cubicBezTo>
                  <a:pt x="21600" y="20404"/>
                  <a:pt x="21196" y="20164"/>
                  <a:pt x="20702" y="20164"/>
                </a:cubicBezTo>
                <a:lnTo>
                  <a:pt x="898" y="20164"/>
                </a:lnTo>
                <a:close/>
              </a:path>
            </a:pathLst>
          </a:custGeom>
          <a:solidFill>
            <a:srgbClr val="EE220C"/>
          </a:solidFill>
          <a:ln w="12700">
            <a:miter lim="400000"/>
          </a:ln>
        </p:spPr>
        <p:txBody>
          <a:bodyPr lIns="50800" tIns="50800" rIns="50800" bIns="50800" anchor="ctr"/>
          <a:lstStyle/>
          <a:p>
            <a:pPr algn="ctr">
              <a:spcBef>
                <a:spcPts val="0"/>
              </a:spcBef>
              <a:defRPr i="0" spc="0" sz="2200">
                <a:solidFill>
                  <a:srgbClr val="FFFFFF"/>
                </a:solidFill>
                <a:latin typeface="Helvetica Neue Medium"/>
                <a:ea typeface="Helvetica Neue Medium"/>
                <a:cs typeface="Helvetica Neue Medium"/>
                <a:sym typeface="Helvetica Neue Medium"/>
              </a:defRPr>
            </a:pP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0" name="Writing"/>
          <p:cNvSpPr txBox="1"/>
          <p:nvPr/>
        </p:nvSpPr>
        <p:spPr>
          <a:xfrm>
            <a:off x="4330936" y="2665671"/>
            <a:ext cx="6283199" cy="234541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i="0" spc="0" sz="14900">
                <a:solidFill>
                  <a:srgbClr val="000000"/>
                </a:solidFill>
                <a:latin typeface="Helvetica Neue Medium"/>
                <a:ea typeface="Helvetica Neue Medium"/>
                <a:cs typeface="Helvetica Neue Medium"/>
                <a:sym typeface="Helvetica Neue Medium"/>
              </a:defRPr>
            </a:lvl1pPr>
          </a:lstStyle>
          <a:p>
            <a:pPr/>
            <a:r>
              <a:t>Writing</a:t>
            </a:r>
          </a:p>
        </p:txBody>
      </p:sp>
      <p:sp>
        <p:nvSpPr>
          <p:cNvPr id="281" name="WHEN: Before, and After"/>
          <p:cNvSpPr txBox="1"/>
          <p:nvPr/>
        </p:nvSpPr>
        <p:spPr>
          <a:xfrm>
            <a:off x="4507478" y="5215005"/>
            <a:ext cx="5930114" cy="68413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b="1" i="0" spc="0" sz="3900">
                <a:solidFill>
                  <a:srgbClr val="000000"/>
                </a:solidFill>
                <a:latin typeface="Helvetica Neue"/>
                <a:ea typeface="Helvetica Neue"/>
                <a:cs typeface="Helvetica Neue"/>
                <a:sym typeface="Helvetica Neue"/>
              </a:defRPr>
            </a:lvl1pPr>
          </a:lstStyle>
          <a:p>
            <a:pPr/>
            <a:r>
              <a:t>WHEN: Before, and After</a:t>
            </a:r>
          </a:p>
        </p:txBody>
      </p:sp>
      <p:sp>
        <p:nvSpPr>
          <p:cNvPr id="282" name="WHAT: Do a Want/Will/Won’t chart"/>
          <p:cNvSpPr txBox="1"/>
          <p:nvPr/>
        </p:nvSpPr>
        <p:spPr>
          <a:xfrm>
            <a:off x="4522096" y="6103062"/>
            <a:ext cx="7665296" cy="60985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spcBef>
                <a:spcPts val="0"/>
              </a:spcBef>
              <a:defRPr i="0" spc="0" sz="3500">
                <a:solidFill>
                  <a:srgbClr val="000000"/>
                </a:solidFill>
                <a:latin typeface="Helvetica Neue"/>
                <a:ea typeface="Helvetica Neue"/>
                <a:cs typeface="Helvetica Neue"/>
                <a:sym typeface="Helvetica Neue"/>
              </a:defRPr>
            </a:lvl1pPr>
          </a:lstStyle>
          <a:p>
            <a:pPr/>
            <a:r>
              <a:t>WHAT: Do a Want/Will/Won’t chart</a:t>
            </a:r>
          </a:p>
        </p:txBody>
      </p:sp>
      <p:pic>
        <p:nvPicPr>
          <p:cNvPr id="283" name="Screen Shot 2018-10-10 at 8.55.14 AM.png" descr="Screen Shot 2018-10-10 at 8.55.14 AM.png"/>
          <p:cNvPicPr>
            <a:picLocks noChangeAspect="1"/>
          </p:cNvPicPr>
          <p:nvPr/>
        </p:nvPicPr>
        <p:blipFill>
          <a:blip r:embed="rId2">
            <a:extLst/>
          </a:blip>
          <a:srcRect l="14045" t="56589" r="14045" b="0"/>
          <a:stretch>
            <a:fillRect/>
          </a:stretch>
        </p:blipFill>
        <p:spPr>
          <a:xfrm rot="20820000">
            <a:off x="1146228" y="2857270"/>
            <a:ext cx="3393334" cy="3462238"/>
          </a:xfrm>
          <a:prstGeom prst="rect">
            <a:avLst/>
          </a:prstGeom>
          <a:ln w="12700">
            <a:miter lim="400000"/>
          </a:ln>
        </p:spPr>
      </p:pic>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5" name="Writing: an overview"/>
          <p:cNvSpPr txBox="1"/>
          <p:nvPr>
            <p:ph type="title"/>
          </p:nvPr>
        </p:nvSpPr>
        <p:spPr>
          <a:xfrm>
            <a:off x="1466195" y="2823994"/>
            <a:ext cx="10072410" cy="2159001"/>
          </a:xfrm>
          <a:prstGeom prst="rect">
            <a:avLst/>
          </a:prstGeom>
        </p:spPr>
        <p:txBody>
          <a:bodyPr/>
          <a:lstStyle/>
          <a:p>
            <a:pPr/>
            <a:r>
              <a:t>Writing: an overview</a:t>
            </a:r>
          </a:p>
        </p:txBody>
      </p:sp>
      <p:sp>
        <p:nvSpPr>
          <p:cNvPr id="286" name="Writing can sometimes be less intimidating and when mixed with talking can allow for better understanding.…"/>
          <p:cNvSpPr txBox="1"/>
          <p:nvPr>
            <p:ph type="body" idx="1"/>
          </p:nvPr>
        </p:nvSpPr>
        <p:spPr>
          <a:xfrm>
            <a:off x="796430" y="4241320"/>
            <a:ext cx="11411940" cy="4781667"/>
          </a:xfrm>
          <a:prstGeom prst="rect">
            <a:avLst/>
          </a:prstGeom>
        </p:spPr>
        <p:txBody>
          <a:bodyPr/>
          <a:lstStyle/>
          <a:p>
            <a:pPr marL="0" indent="0" algn="ctr">
              <a:spcBef>
                <a:spcPts val="0"/>
              </a:spcBef>
              <a:buSzTx/>
              <a:buNone/>
              <a:defRPr sz="3700"/>
            </a:pPr>
            <a:r>
              <a:t>Writing can sometimes be less intimidating and when mixed with talking can allow for better understanding.  </a:t>
            </a:r>
          </a:p>
          <a:p>
            <a:pPr marL="0" indent="0" algn="ctr">
              <a:spcBef>
                <a:spcPts val="0"/>
              </a:spcBef>
              <a:buSzTx/>
              <a:buNone/>
              <a:defRPr sz="3700"/>
            </a:pPr>
          </a:p>
          <a:p>
            <a:pPr marL="0" indent="0" algn="ctr">
              <a:spcBef>
                <a:spcPts val="0"/>
              </a:spcBef>
              <a:buSzTx/>
              <a:buNone/>
              <a:defRPr sz="3700"/>
            </a:pPr>
            <a:r>
              <a:t>It is important to communicate whatever you write for your partner, just in case they don’t understand what had been written.</a:t>
            </a:r>
            <a:endParaRPr sz="1200"/>
          </a:p>
        </p:txBody>
      </p:sp>
      <p:grpSp>
        <p:nvGrpSpPr>
          <p:cNvPr id="289" name="Group"/>
          <p:cNvGrpSpPr/>
          <p:nvPr/>
        </p:nvGrpSpPr>
        <p:grpSpPr>
          <a:xfrm>
            <a:off x="5324299" y="797092"/>
            <a:ext cx="3435373" cy="2635897"/>
            <a:chOff x="0" y="0"/>
            <a:chExt cx="3435372" cy="2635895"/>
          </a:xfrm>
        </p:grpSpPr>
        <p:sp>
          <p:nvSpPr>
            <p:cNvPr id="287" name="Clipboard"/>
            <p:cNvSpPr/>
            <p:nvPr/>
          </p:nvSpPr>
          <p:spPr>
            <a:xfrm rot="21180000">
              <a:off x="128568" y="346786"/>
              <a:ext cx="1534722" cy="220380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1" y="0"/>
                  </a:moveTo>
                  <a:cubicBezTo>
                    <a:pt x="9801" y="0"/>
                    <a:pt x="9330" y="294"/>
                    <a:pt x="8865" y="898"/>
                  </a:cubicBezTo>
                  <a:cubicBezTo>
                    <a:pt x="8394" y="1511"/>
                    <a:pt x="7651" y="1943"/>
                    <a:pt x="7089" y="1943"/>
                  </a:cubicBezTo>
                  <a:cubicBezTo>
                    <a:pt x="6826" y="1943"/>
                    <a:pt x="6299" y="1922"/>
                    <a:pt x="6037" y="1943"/>
                  </a:cubicBezTo>
                  <a:cubicBezTo>
                    <a:pt x="5104" y="2016"/>
                    <a:pt x="4553" y="2318"/>
                    <a:pt x="4308" y="2794"/>
                  </a:cubicBezTo>
                  <a:lnTo>
                    <a:pt x="1139" y="2794"/>
                  </a:lnTo>
                  <a:cubicBezTo>
                    <a:pt x="510" y="2794"/>
                    <a:pt x="0" y="3149"/>
                    <a:pt x="0" y="3587"/>
                  </a:cubicBezTo>
                  <a:lnTo>
                    <a:pt x="0" y="20807"/>
                  </a:lnTo>
                  <a:cubicBezTo>
                    <a:pt x="0" y="21245"/>
                    <a:pt x="510" y="21600"/>
                    <a:pt x="1139" y="21600"/>
                  </a:cubicBezTo>
                  <a:lnTo>
                    <a:pt x="20461" y="21600"/>
                  </a:lnTo>
                  <a:cubicBezTo>
                    <a:pt x="21090" y="21600"/>
                    <a:pt x="21600" y="21245"/>
                    <a:pt x="21600" y="20807"/>
                  </a:cubicBezTo>
                  <a:lnTo>
                    <a:pt x="21600" y="3587"/>
                  </a:lnTo>
                  <a:cubicBezTo>
                    <a:pt x="21600" y="3149"/>
                    <a:pt x="21090" y="2794"/>
                    <a:pt x="20461" y="2794"/>
                  </a:cubicBezTo>
                  <a:lnTo>
                    <a:pt x="17292" y="2794"/>
                  </a:lnTo>
                  <a:cubicBezTo>
                    <a:pt x="17047" y="2318"/>
                    <a:pt x="16496" y="2016"/>
                    <a:pt x="15563" y="1943"/>
                  </a:cubicBezTo>
                  <a:cubicBezTo>
                    <a:pt x="15301" y="1922"/>
                    <a:pt x="14774" y="1943"/>
                    <a:pt x="14511" y="1943"/>
                  </a:cubicBezTo>
                  <a:cubicBezTo>
                    <a:pt x="13949" y="1943"/>
                    <a:pt x="13209" y="1511"/>
                    <a:pt x="12738" y="898"/>
                  </a:cubicBezTo>
                  <a:cubicBezTo>
                    <a:pt x="12273" y="294"/>
                    <a:pt x="11802" y="0"/>
                    <a:pt x="10801" y="0"/>
                  </a:cubicBezTo>
                  <a:close/>
                  <a:moveTo>
                    <a:pt x="10799" y="593"/>
                  </a:moveTo>
                  <a:cubicBezTo>
                    <a:pt x="11264" y="593"/>
                    <a:pt x="11644" y="857"/>
                    <a:pt x="11644" y="1181"/>
                  </a:cubicBezTo>
                  <a:cubicBezTo>
                    <a:pt x="11644" y="1506"/>
                    <a:pt x="11265" y="1767"/>
                    <a:pt x="10799" y="1767"/>
                  </a:cubicBezTo>
                  <a:cubicBezTo>
                    <a:pt x="10332" y="1767"/>
                    <a:pt x="9956" y="1506"/>
                    <a:pt x="9956" y="1181"/>
                  </a:cubicBezTo>
                  <a:cubicBezTo>
                    <a:pt x="9956" y="857"/>
                    <a:pt x="10333" y="593"/>
                    <a:pt x="10799" y="593"/>
                  </a:cubicBezTo>
                  <a:close/>
                  <a:moveTo>
                    <a:pt x="1619" y="3923"/>
                  </a:moveTo>
                  <a:lnTo>
                    <a:pt x="4207" y="3923"/>
                  </a:lnTo>
                  <a:cubicBezTo>
                    <a:pt x="4263" y="4130"/>
                    <a:pt x="4364" y="4392"/>
                    <a:pt x="4364" y="4392"/>
                  </a:cubicBezTo>
                  <a:lnTo>
                    <a:pt x="10799" y="4392"/>
                  </a:lnTo>
                  <a:lnTo>
                    <a:pt x="17236" y="4392"/>
                  </a:lnTo>
                  <a:cubicBezTo>
                    <a:pt x="17236" y="4392"/>
                    <a:pt x="17337" y="4130"/>
                    <a:pt x="17393" y="3923"/>
                  </a:cubicBezTo>
                  <a:lnTo>
                    <a:pt x="19981" y="3923"/>
                  </a:lnTo>
                  <a:lnTo>
                    <a:pt x="19981" y="20471"/>
                  </a:lnTo>
                  <a:lnTo>
                    <a:pt x="1619" y="20471"/>
                  </a:lnTo>
                  <a:lnTo>
                    <a:pt x="1619" y="3923"/>
                  </a:lnTo>
                  <a:close/>
                </a:path>
              </a:pathLst>
            </a:custGeom>
            <a:solidFill>
              <a:srgbClr val="EE220C"/>
            </a:solidFill>
            <a:ln w="12700" cap="flat">
              <a:noFill/>
              <a:miter lim="400000"/>
            </a:ln>
            <a:effectLst/>
          </p:spPr>
          <p:txBody>
            <a:bodyPr wrap="square" lIns="50800" tIns="50800" rIns="50800" bIns="50800" numCol="1" anchor="ctr">
              <a:noAutofit/>
            </a:bodyPr>
            <a:lstStyle/>
            <a:p>
              <a:pPr algn="ctr">
                <a:spcBef>
                  <a:spcPts val="0"/>
                </a:spcBef>
                <a:defRPr i="0" spc="0" sz="2200">
                  <a:solidFill>
                    <a:srgbClr val="FFFFFF"/>
                  </a:solidFill>
                  <a:latin typeface="Helvetica Neue Medium"/>
                  <a:ea typeface="Helvetica Neue Medium"/>
                  <a:cs typeface="Helvetica Neue Medium"/>
                  <a:sym typeface="Helvetica Neue Medium"/>
                </a:defRPr>
              </a:pPr>
            </a:p>
          </p:txBody>
        </p:sp>
        <p:pic>
          <p:nvPicPr>
            <p:cNvPr id="288" name="Screen Shot 2018-10-10 at 8.55.14 AM.png" descr="Screen Shot 2018-10-10 at 8.55.14 AM.png"/>
            <p:cNvPicPr>
              <a:picLocks noChangeAspect="1"/>
            </p:cNvPicPr>
            <p:nvPr/>
          </p:nvPicPr>
          <p:blipFill>
            <a:blip r:embed="rId2">
              <a:extLst/>
            </a:blip>
            <a:srcRect l="14045" t="56589" r="14045" b="0"/>
            <a:stretch>
              <a:fillRect/>
            </a:stretch>
          </p:blipFill>
          <p:spPr>
            <a:xfrm>
              <a:off x="1248499" y="0"/>
              <a:ext cx="2186874" cy="2231279"/>
            </a:xfrm>
            <a:prstGeom prst="rect">
              <a:avLst/>
            </a:prstGeom>
            <a:ln w="12700" cap="flat">
              <a:noFill/>
              <a:miter lim="400000"/>
            </a:ln>
            <a:effectLst/>
          </p:spPr>
        </p:pic>
      </p:gr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1" name="Writing: An important note"/>
          <p:cNvSpPr txBox="1"/>
          <p:nvPr>
            <p:ph type="title"/>
          </p:nvPr>
        </p:nvSpPr>
        <p:spPr>
          <a:xfrm>
            <a:off x="891526" y="1046859"/>
            <a:ext cx="11221748" cy="2159001"/>
          </a:xfrm>
          <a:prstGeom prst="rect">
            <a:avLst/>
          </a:prstGeom>
        </p:spPr>
        <p:txBody>
          <a:bodyPr/>
          <a:lstStyle>
            <a:lvl1pPr algn="l" defTabSz="525779">
              <a:defRPr sz="7200"/>
            </a:lvl1pPr>
          </a:lstStyle>
          <a:p>
            <a:pPr/>
            <a:r>
              <a:t>Writing: An important note</a:t>
            </a:r>
          </a:p>
        </p:txBody>
      </p:sp>
      <p:sp>
        <p:nvSpPr>
          <p:cNvPr id="292" name="It is very important that if you do a want/will/won’t chart that you ALSO communicate about what you write.…"/>
          <p:cNvSpPr txBox="1"/>
          <p:nvPr>
            <p:ph type="body" idx="1"/>
          </p:nvPr>
        </p:nvSpPr>
        <p:spPr>
          <a:xfrm>
            <a:off x="943836" y="3039797"/>
            <a:ext cx="11117128" cy="5401206"/>
          </a:xfrm>
          <a:prstGeom prst="rect">
            <a:avLst/>
          </a:prstGeom>
        </p:spPr>
        <p:txBody>
          <a:bodyPr/>
          <a:lstStyle/>
          <a:p>
            <a:pPr marL="0" indent="0" algn="ctr">
              <a:spcBef>
                <a:spcPts val="0"/>
              </a:spcBef>
              <a:buSzTx/>
              <a:buNone/>
              <a:defRPr sz="4600"/>
            </a:pPr>
            <a:r>
              <a:t>It is very important that if you do a want/will/won’t chart that you </a:t>
            </a:r>
            <a:r>
              <a:rPr b="1"/>
              <a:t>ALSO</a:t>
            </a:r>
            <a:r>
              <a:t> communicate about what you write.</a:t>
            </a:r>
          </a:p>
          <a:p>
            <a:pPr marL="0" indent="0" algn="ctr">
              <a:spcBef>
                <a:spcPts val="0"/>
              </a:spcBef>
              <a:buSzTx/>
              <a:buNone/>
              <a:defRPr sz="4600"/>
            </a:pPr>
            <a:br/>
            <a:r>
              <a:t>If you are ever unclear about what your partner means ALWAYS ask for clarification.</a:t>
            </a: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4" name="Writing: Want/Will/Won’t"/>
          <p:cNvSpPr txBox="1"/>
          <p:nvPr>
            <p:ph type="title"/>
          </p:nvPr>
        </p:nvSpPr>
        <p:spPr>
          <a:xfrm>
            <a:off x="598107" y="361363"/>
            <a:ext cx="11808586" cy="1944274"/>
          </a:xfrm>
          <a:prstGeom prst="rect">
            <a:avLst/>
          </a:prstGeom>
        </p:spPr>
        <p:txBody>
          <a:bodyPr/>
          <a:lstStyle>
            <a:lvl1pPr algn="l"/>
          </a:lstStyle>
          <a:p>
            <a:pPr/>
            <a:r>
              <a:t>Writing: Want/Will/Won’t</a:t>
            </a:r>
          </a:p>
        </p:txBody>
      </p:sp>
      <p:sp>
        <p:nvSpPr>
          <p:cNvPr id="295" name="A want/will/won't list is a great way to communicate with you partner about the wants and needs of a sex experience."/>
          <p:cNvSpPr txBox="1"/>
          <p:nvPr>
            <p:ph type="body" sz="half" idx="1"/>
          </p:nvPr>
        </p:nvSpPr>
        <p:spPr>
          <a:xfrm>
            <a:off x="699217" y="2134173"/>
            <a:ext cx="11606366" cy="2193664"/>
          </a:xfrm>
          <a:prstGeom prst="rect">
            <a:avLst/>
          </a:prstGeom>
        </p:spPr>
        <p:txBody>
          <a:bodyPr/>
          <a:lstStyle>
            <a:lvl1pPr marL="0" indent="0">
              <a:spcBef>
                <a:spcPts val="0"/>
              </a:spcBef>
              <a:buSzTx/>
              <a:buNone/>
              <a:defRPr sz="3700"/>
            </a:lvl1pPr>
          </a:lstStyle>
          <a:p>
            <a:pPr/>
            <a:r>
              <a:t>A want/will/won't list is a great way to communicate with you partner about the wants and needs of a sex experience.</a:t>
            </a:r>
            <a:endParaRPr sz="1200"/>
          </a:p>
        </p:txBody>
      </p:sp>
      <p:sp>
        <p:nvSpPr>
          <p:cNvPr id="296" name="Ballot"/>
          <p:cNvSpPr/>
          <p:nvPr/>
        </p:nvSpPr>
        <p:spPr>
          <a:xfrm>
            <a:off x="516982" y="4765973"/>
            <a:ext cx="2737136" cy="364571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0" y="21600"/>
                </a:lnTo>
                <a:lnTo>
                  <a:pt x="21600" y="21600"/>
                </a:lnTo>
                <a:lnTo>
                  <a:pt x="21600" y="2342"/>
                </a:lnTo>
                <a:lnTo>
                  <a:pt x="18478" y="0"/>
                </a:lnTo>
                <a:lnTo>
                  <a:pt x="0" y="0"/>
                </a:lnTo>
                <a:close/>
                <a:moveTo>
                  <a:pt x="2780" y="2106"/>
                </a:moveTo>
                <a:lnTo>
                  <a:pt x="15405" y="2106"/>
                </a:lnTo>
                <a:lnTo>
                  <a:pt x="15405" y="4225"/>
                </a:lnTo>
                <a:lnTo>
                  <a:pt x="2780" y="4225"/>
                </a:lnTo>
                <a:lnTo>
                  <a:pt x="2780" y="2106"/>
                </a:lnTo>
                <a:close/>
                <a:moveTo>
                  <a:pt x="17628" y="2106"/>
                </a:moveTo>
                <a:cubicBezTo>
                  <a:pt x="18408" y="2106"/>
                  <a:pt x="19040" y="2581"/>
                  <a:pt x="19040" y="3166"/>
                </a:cubicBezTo>
                <a:cubicBezTo>
                  <a:pt x="19040" y="3751"/>
                  <a:pt x="18408" y="4225"/>
                  <a:pt x="17628" y="4225"/>
                </a:cubicBezTo>
                <a:cubicBezTo>
                  <a:pt x="16849" y="4225"/>
                  <a:pt x="16217" y="3751"/>
                  <a:pt x="16217" y="3166"/>
                </a:cubicBezTo>
                <a:cubicBezTo>
                  <a:pt x="16217" y="2581"/>
                  <a:pt x="16849" y="2106"/>
                  <a:pt x="17628" y="2106"/>
                </a:cubicBezTo>
                <a:close/>
                <a:moveTo>
                  <a:pt x="2780" y="5160"/>
                </a:moveTo>
                <a:lnTo>
                  <a:pt x="15405" y="5160"/>
                </a:lnTo>
                <a:lnTo>
                  <a:pt x="15405" y="7278"/>
                </a:lnTo>
                <a:lnTo>
                  <a:pt x="2780" y="7278"/>
                </a:lnTo>
                <a:lnTo>
                  <a:pt x="2780" y="5160"/>
                </a:lnTo>
                <a:close/>
                <a:moveTo>
                  <a:pt x="17628" y="5160"/>
                </a:moveTo>
                <a:cubicBezTo>
                  <a:pt x="18408" y="5160"/>
                  <a:pt x="19040" y="5635"/>
                  <a:pt x="19040" y="6220"/>
                </a:cubicBezTo>
                <a:cubicBezTo>
                  <a:pt x="19040" y="6805"/>
                  <a:pt x="18408" y="7278"/>
                  <a:pt x="17628" y="7278"/>
                </a:cubicBezTo>
                <a:cubicBezTo>
                  <a:pt x="16849" y="7278"/>
                  <a:pt x="16217" y="6805"/>
                  <a:pt x="16217" y="6220"/>
                </a:cubicBezTo>
                <a:cubicBezTo>
                  <a:pt x="16217" y="5635"/>
                  <a:pt x="16849" y="5160"/>
                  <a:pt x="17628" y="5160"/>
                </a:cubicBezTo>
                <a:close/>
                <a:moveTo>
                  <a:pt x="2780" y="8213"/>
                </a:moveTo>
                <a:lnTo>
                  <a:pt x="15405" y="8213"/>
                </a:lnTo>
                <a:lnTo>
                  <a:pt x="15405" y="10333"/>
                </a:lnTo>
                <a:lnTo>
                  <a:pt x="2780" y="10333"/>
                </a:lnTo>
                <a:lnTo>
                  <a:pt x="2780" y="8213"/>
                </a:lnTo>
                <a:close/>
                <a:moveTo>
                  <a:pt x="17628" y="8213"/>
                </a:moveTo>
                <a:cubicBezTo>
                  <a:pt x="18408" y="8213"/>
                  <a:pt x="19040" y="8688"/>
                  <a:pt x="19040" y="9273"/>
                </a:cubicBezTo>
                <a:cubicBezTo>
                  <a:pt x="19040" y="9858"/>
                  <a:pt x="18408" y="10333"/>
                  <a:pt x="17628" y="10333"/>
                </a:cubicBezTo>
                <a:cubicBezTo>
                  <a:pt x="16849" y="10333"/>
                  <a:pt x="16217" y="9858"/>
                  <a:pt x="16217" y="9273"/>
                </a:cubicBezTo>
                <a:cubicBezTo>
                  <a:pt x="16217" y="8688"/>
                  <a:pt x="16849" y="8213"/>
                  <a:pt x="17628" y="8213"/>
                </a:cubicBezTo>
                <a:close/>
                <a:moveTo>
                  <a:pt x="18404" y="8667"/>
                </a:moveTo>
                <a:cubicBezTo>
                  <a:pt x="18338" y="8670"/>
                  <a:pt x="18273" y="8694"/>
                  <a:pt x="18226" y="8734"/>
                </a:cubicBezTo>
                <a:lnTo>
                  <a:pt x="17325" y="9511"/>
                </a:lnTo>
                <a:lnTo>
                  <a:pt x="17026" y="9271"/>
                </a:lnTo>
                <a:cubicBezTo>
                  <a:pt x="16928" y="9193"/>
                  <a:pt x="16764" y="9189"/>
                  <a:pt x="16660" y="9263"/>
                </a:cubicBezTo>
                <a:cubicBezTo>
                  <a:pt x="16555" y="9336"/>
                  <a:pt x="16548" y="9459"/>
                  <a:pt x="16646" y="9538"/>
                </a:cubicBezTo>
                <a:lnTo>
                  <a:pt x="17143" y="9934"/>
                </a:lnTo>
                <a:cubicBezTo>
                  <a:pt x="17192" y="9974"/>
                  <a:pt x="17260" y="9997"/>
                  <a:pt x="17332" y="9997"/>
                </a:cubicBezTo>
                <a:cubicBezTo>
                  <a:pt x="17333" y="9997"/>
                  <a:pt x="17337" y="9997"/>
                  <a:pt x="17338" y="9997"/>
                </a:cubicBezTo>
                <a:cubicBezTo>
                  <a:pt x="17412" y="9996"/>
                  <a:pt x="17479" y="9971"/>
                  <a:pt x="17527" y="9929"/>
                </a:cubicBezTo>
                <a:lnTo>
                  <a:pt x="18617" y="8989"/>
                </a:lnTo>
                <a:cubicBezTo>
                  <a:pt x="18711" y="8908"/>
                  <a:pt x="18701" y="8785"/>
                  <a:pt x="18593" y="8714"/>
                </a:cubicBezTo>
                <a:cubicBezTo>
                  <a:pt x="18539" y="8679"/>
                  <a:pt x="18470" y="8664"/>
                  <a:pt x="18404" y="8667"/>
                </a:cubicBezTo>
                <a:close/>
                <a:moveTo>
                  <a:pt x="2780" y="11266"/>
                </a:moveTo>
                <a:lnTo>
                  <a:pt x="15405" y="11266"/>
                </a:lnTo>
                <a:lnTo>
                  <a:pt x="15405" y="13385"/>
                </a:lnTo>
                <a:lnTo>
                  <a:pt x="2780" y="13385"/>
                </a:lnTo>
                <a:lnTo>
                  <a:pt x="2780" y="11266"/>
                </a:lnTo>
                <a:close/>
                <a:moveTo>
                  <a:pt x="17628" y="11266"/>
                </a:moveTo>
                <a:cubicBezTo>
                  <a:pt x="18408" y="11266"/>
                  <a:pt x="19040" y="11740"/>
                  <a:pt x="19040" y="12326"/>
                </a:cubicBezTo>
                <a:cubicBezTo>
                  <a:pt x="19040" y="12911"/>
                  <a:pt x="18408" y="13385"/>
                  <a:pt x="17628" y="13385"/>
                </a:cubicBezTo>
                <a:cubicBezTo>
                  <a:pt x="16849" y="13385"/>
                  <a:pt x="16217" y="12911"/>
                  <a:pt x="16217" y="12326"/>
                </a:cubicBezTo>
                <a:cubicBezTo>
                  <a:pt x="16217" y="11740"/>
                  <a:pt x="16849" y="11266"/>
                  <a:pt x="17628" y="11266"/>
                </a:cubicBezTo>
                <a:close/>
                <a:moveTo>
                  <a:pt x="2780" y="14320"/>
                </a:moveTo>
                <a:lnTo>
                  <a:pt x="15405" y="14320"/>
                </a:lnTo>
                <a:lnTo>
                  <a:pt x="15405" y="16440"/>
                </a:lnTo>
                <a:lnTo>
                  <a:pt x="2780" y="16440"/>
                </a:lnTo>
                <a:lnTo>
                  <a:pt x="2780" y="14320"/>
                </a:lnTo>
                <a:close/>
                <a:moveTo>
                  <a:pt x="17628" y="14320"/>
                </a:moveTo>
                <a:cubicBezTo>
                  <a:pt x="18408" y="14320"/>
                  <a:pt x="19040" y="14795"/>
                  <a:pt x="19040" y="15380"/>
                </a:cubicBezTo>
                <a:cubicBezTo>
                  <a:pt x="19040" y="15965"/>
                  <a:pt x="18408" y="16440"/>
                  <a:pt x="17628" y="16440"/>
                </a:cubicBezTo>
                <a:cubicBezTo>
                  <a:pt x="16849" y="16440"/>
                  <a:pt x="16217" y="15965"/>
                  <a:pt x="16217" y="15380"/>
                </a:cubicBezTo>
                <a:cubicBezTo>
                  <a:pt x="16217" y="14795"/>
                  <a:pt x="16849" y="14320"/>
                  <a:pt x="17628" y="14320"/>
                </a:cubicBezTo>
                <a:close/>
                <a:moveTo>
                  <a:pt x="2780" y="17373"/>
                </a:moveTo>
                <a:lnTo>
                  <a:pt x="15405" y="17373"/>
                </a:lnTo>
                <a:lnTo>
                  <a:pt x="15405" y="19492"/>
                </a:lnTo>
                <a:lnTo>
                  <a:pt x="2780" y="19492"/>
                </a:lnTo>
                <a:lnTo>
                  <a:pt x="2780" y="17373"/>
                </a:lnTo>
                <a:close/>
                <a:moveTo>
                  <a:pt x="17628" y="17373"/>
                </a:moveTo>
                <a:cubicBezTo>
                  <a:pt x="18408" y="17373"/>
                  <a:pt x="19040" y="17847"/>
                  <a:pt x="19040" y="18433"/>
                </a:cubicBezTo>
                <a:cubicBezTo>
                  <a:pt x="19040" y="19018"/>
                  <a:pt x="18408" y="19492"/>
                  <a:pt x="17628" y="19492"/>
                </a:cubicBezTo>
                <a:cubicBezTo>
                  <a:pt x="16849" y="19492"/>
                  <a:pt x="16217" y="19018"/>
                  <a:pt x="16217" y="18433"/>
                </a:cubicBezTo>
                <a:cubicBezTo>
                  <a:pt x="16217" y="17847"/>
                  <a:pt x="16849" y="17373"/>
                  <a:pt x="17628" y="17373"/>
                </a:cubicBezTo>
                <a:close/>
              </a:path>
            </a:pathLst>
          </a:custGeom>
          <a:solidFill>
            <a:srgbClr val="EE220C"/>
          </a:solidFill>
          <a:ln w="12700">
            <a:miter lim="400000"/>
          </a:ln>
        </p:spPr>
        <p:txBody>
          <a:bodyPr lIns="50800" tIns="50800" rIns="50800" bIns="50800" anchor="ctr"/>
          <a:lstStyle/>
          <a:p>
            <a:pPr algn="ctr">
              <a:spcBef>
                <a:spcPts val="0"/>
              </a:spcBef>
              <a:defRPr i="0" spc="0" sz="2200">
                <a:solidFill>
                  <a:srgbClr val="FFFFFF"/>
                </a:solidFill>
                <a:latin typeface="Helvetica Neue Medium"/>
                <a:ea typeface="Helvetica Neue Medium"/>
                <a:cs typeface="Helvetica Neue Medium"/>
                <a:sym typeface="Helvetica Neue Medium"/>
              </a:defRPr>
            </a:pPr>
          </a:p>
        </p:txBody>
      </p:sp>
      <p:sp>
        <p:nvSpPr>
          <p:cNvPr id="297" name="Wants are those things that you expect or want from sex.…"/>
          <p:cNvSpPr txBox="1"/>
          <p:nvPr/>
        </p:nvSpPr>
        <p:spPr>
          <a:xfrm>
            <a:off x="3522607" y="4714565"/>
            <a:ext cx="8423297" cy="374853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513953" indent="-513953">
              <a:spcBef>
                <a:spcPts val="0"/>
              </a:spcBef>
              <a:buSzPct val="145000"/>
              <a:buChar char="•"/>
              <a:defRPr i="0" spc="0" sz="3000">
                <a:solidFill>
                  <a:srgbClr val="000000"/>
                </a:solidFill>
                <a:latin typeface="Helvetica Neue"/>
                <a:ea typeface="Helvetica Neue"/>
                <a:cs typeface="Helvetica Neue"/>
                <a:sym typeface="Helvetica Neue"/>
              </a:defRPr>
            </a:pPr>
            <a:r>
              <a:t>Wants are those things that you expect or want from sex. </a:t>
            </a:r>
          </a:p>
          <a:p>
            <a:pPr marL="513953" indent="-513953">
              <a:spcBef>
                <a:spcPts val="0"/>
              </a:spcBef>
              <a:buSzPct val="145000"/>
              <a:buChar char="•"/>
              <a:defRPr i="0" spc="0" sz="3000">
                <a:solidFill>
                  <a:srgbClr val="000000"/>
                </a:solidFill>
                <a:latin typeface="Helvetica Neue"/>
                <a:ea typeface="Helvetica Neue"/>
                <a:cs typeface="Helvetica Neue"/>
                <a:sym typeface="Helvetica Neue"/>
              </a:defRPr>
            </a:pPr>
            <a:r>
              <a:t>Wills are those things that you are willing or okay with doing but things you aren’t expecting, or things you want to try.</a:t>
            </a:r>
          </a:p>
          <a:p>
            <a:pPr marL="513953" indent="-513953">
              <a:spcBef>
                <a:spcPts val="0"/>
              </a:spcBef>
              <a:buSzPct val="145000"/>
              <a:buChar char="•"/>
              <a:defRPr i="0" spc="0" sz="3000">
                <a:solidFill>
                  <a:srgbClr val="000000"/>
                </a:solidFill>
                <a:latin typeface="Helvetica Neue"/>
                <a:ea typeface="Helvetica Neue"/>
                <a:cs typeface="Helvetica Neue"/>
                <a:sym typeface="Helvetica Neue"/>
              </a:defRPr>
            </a:pPr>
            <a:r>
              <a:t>Won’ts are those things that you are not willing or wanting from sex. Things you will not do or do not want to do.</a:t>
            </a: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9" name="Writing: Want/Will/Won’t"/>
          <p:cNvSpPr txBox="1"/>
          <p:nvPr>
            <p:ph type="title"/>
          </p:nvPr>
        </p:nvSpPr>
        <p:spPr>
          <a:xfrm>
            <a:off x="699217" y="1275786"/>
            <a:ext cx="11606366" cy="2159001"/>
          </a:xfrm>
          <a:prstGeom prst="rect">
            <a:avLst/>
          </a:prstGeom>
        </p:spPr>
        <p:txBody>
          <a:bodyPr/>
          <a:lstStyle>
            <a:lvl1pPr algn="l"/>
          </a:lstStyle>
          <a:p>
            <a:pPr/>
            <a:r>
              <a:t>Writing: Want/Will/Won’t</a:t>
            </a:r>
          </a:p>
        </p:txBody>
      </p:sp>
      <p:sp>
        <p:nvSpPr>
          <p:cNvPr id="300" name="A want/will/won’t chart can be as long as you want. You can create your own or find a template online."/>
          <p:cNvSpPr txBox="1"/>
          <p:nvPr>
            <p:ph type="body" sz="half" idx="1"/>
          </p:nvPr>
        </p:nvSpPr>
        <p:spPr>
          <a:xfrm>
            <a:off x="1027668" y="2931292"/>
            <a:ext cx="10949464" cy="3211956"/>
          </a:xfrm>
          <a:prstGeom prst="rect">
            <a:avLst/>
          </a:prstGeom>
        </p:spPr>
        <p:txBody>
          <a:bodyPr/>
          <a:lstStyle>
            <a:lvl1pPr marL="0" indent="0">
              <a:spcBef>
                <a:spcPts val="0"/>
              </a:spcBef>
              <a:buSzTx/>
              <a:buNone/>
              <a:defRPr sz="3700"/>
            </a:lvl1pPr>
          </a:lstStyle>
          <a:p>
            <a:pPr/>
            <a:r>
              <a:t>A want/will/won’t chart can be as long as you want. You can create your own or find a template online. </a:t>
            </a:r>
            <a:endParaRPr sz="1200"/>
          </a:p>
        </p:txBody>
      </p:sp>
      <p:pic>
        <p:nvPicPr>
          <p:cNvPr id="301" name="Screen Shot 2018-10-10 at 11.20.15 AM.png" descr="Screen Shot 2018-10-10 at 11.20.15 AM.png"/>
          <p:cNvPicPr>
            <a:picLocks noChangeAspect="1"/>
          </p:cNvPicPr>
          <p:nvPr/>
        </p:nvPicPr>
        <p:blipFill>
          <a:blip r:embed="rId2">
            <a:extLst/>
          </a:blip>
          <a:stretch>
            <a:fillRect/>
          </a:stretch>
        </p:blipFill>
        <p:spPr>
          <a:xfrm>
            <a:off x="-3549" y="6517544"/>
            <a:ext cx="13011898" cy="3745225"/>
          </a:xfrm>
          <a:prstGeom prst="rect">
            <a:avLst/>
          </a:prstGeom>
          <a:ln w="12700">
            <a:miter lim="400000"/>
          </a:ln>
        </p:spPr>
      </p:pic>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3" name="Writing: Want/Will/Won’t"/>
          <p:cNvSpPr txBox="1"/>
          <p:nvPr>
            <p:ph type="title"/>
          </p:nvPr>
        </p:nvSpPr>
        <p:spPr>
          <a:xfrm>
            <a:off x="699217" y="2547066"/>
            <a:ext cx="11606366" cy="2159001"/>
          </a:xfrm>
          <a:prstGeom prst="rect">
            <a:avLst/>
          </a:prstGeom>
        </p:spPr>
        <p:txBody>
          <a:bodyPr/>
          <a:lstStyle>
            <a:lvl1pPr algn="l"/>
          </a:lstStyle>
          <a:p>
            <a:pPr/>
            <a:r>
              <a:t>Writing: Want/Will/Won’t</a:t>
            </a:r>
          </a:p>
        </p:txBody>
      </p:sp>
      <p:sp>
        <p:nvSpPr>
          <p:cNvPr id="304" name="It is important to update the list as your desired activities shift.…"/>
          <p:cNvSpPr txBox="1"/>
          <p:nvPr>
            <p:ph type="body" idx="1"/>
          </p:nvPr>
        </p:nvSpPr>
        <p:spPr>
          <a:xfrm>
            <a:off x="699217" y="4428996"/>
            <a:ext cx="11606366" cy="4995750"/>
          </a:xfrm>
          <a:prstGeom prst="rect">
            <a:avLst/>
          </a:prstGeom>
        </p:spPr>
        <p:txBody>
          <a:bodyPr/>
          <a:lstStyle/>
          <a:p>
            <a:pPr marL="0" indent="0" algn="ctr">
              <a:spcBef>
                <a:spcPts val="0"/>
              </a:spcBef>
              <a:buSzTx/>
              <a:buNone/>
              <a:defRPr sz="3700"/>
            </a:pPr>
            <a:r>
              <a:t>It is important to update the list as your desired activities shift. </a:t>
            </a:r>
          </a:p>
          <a:p>
            <a:pPr marL="0" indent="0" algn="ctr">
              <a:spcBef>
                <a:spcPts val="0"/>
              </a:spcBef>
              <a:buSzTx/>
              <a:buNone/>
              <a:defRPr sz="3700"/>
            </a:pPr>
          </a:p>
          <a:p>
            <a:pPr marL="0" indent="0" algn="ctr">
              <a:spcBef>
                <a:spcPts val="0"/>
              </a:spcBef>
              <a:buSzTx/>
              <a:buNone/>
              <a:defRPr sz="3700"/>
            </a:pPr>
            <a:r>
              <a:t>Whenever you update your list, you need to let your partner know, maybe even get them to update theirs.</a:t>
            </a:r>
          </a:p>
          <a:p>
            <a:pPr marL="0" indent="0" algn="ctr">
              <a:spcBef>
                <a:spcPts val="0"/>
              </a:spcBef>
              <a:buSzTx/>
              <a:buNone/>
              <a:defRPr sz="3700"/>
            </a:pPr>
          </a:p>
          <a:p>
            <a:pPr marL="0" indent="0" algn="ctr">
              <a:spcBef>
                <a:spcPts val="0"/>
              </a:spcBef>
              <a:buSzTx/>
              <a:buNone/>
              <a:defRPr sz="3700"/>
            </a:pPr>
            <a:r>
              <a:t>Remember to exchange your new list and talk about them.</a:t>
            </a:r>
          </a:p>
        </p:txBody>
      </p:sp>
      <p:sp>
        <p:nvSpPr>
          <p:cNvPr id="305" name="Revise"/>
          <p:cNvSpPr/>
          <p:nvPr/>
        </p:nvSpPr>
        <p:spPr>
          <a:xfrm>
            <a:off x="5867400" y="705407"/>
            <a:ext cx="1897926" cy="189792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4833" y="0"/>
                  <a:pt x="0" y="4833"/>
                  <a:pt x="0" y="10800"/>
                </a:cubicBezTo>
                <a:cubicBezTo>
                  <a:pt x="0" y="16767"/>
                  <a:pt x="4833" y="21600"/>
                  <a:pt x="10800" y="21600"/>
                </a:cubicBezTo>
                <a:cubicBezTo>
                  <a:pt x="16767" y="21600"/>
                  <a:pt x="21600" y="16767"/>
                  <a:pt x="21600" y="10800"/>
                </a:cubicBezTo>
                <a:cubicBezTo>
                  <a:pt x="21600" y="4833"/>
                  <a:pt x="16767" y="0"/>
                  <a:pt x="10800" y="0"/>
                </a:cubicBezTo>
                <a:close/>
                <a:moveTo>
                  <a:pt x="8974" y="1912"/>
                </a:moveTo>
                <a:lnTo>
                  <a:pt x="12626" y="5363"/>
                </a:lnTo>
                <a:lnTo>
                  <a:pt x="8974" y="8812"/>
                </a:lnTo>
                <a:lnTo>
                  <a:pt x="8974" y="6625"/>
                </a:lnTo>
                <a:cubicBezTo>
                  <a:pt x="7284" y="7338"/>
                  <a:pt x="6092" y="9018"/>
                  <a:pt x="6092" y="10967"/>
                </a:cubicBezTo>
                <a:cubicBezTo>
                  <a:pt x="6092" y="13564"/>
                  <a:pt x="8203" y="15677"/>
                  <a:pt x="10800" y="15677"/>
                </a:cubicBezTo>
                <a:cubicBezTo>
                  <a:pt x="13397" y="15677"/>
                  <a:pt x="15508" y="13564"/>
                  <a:pt x="15508" y="10967"/>
                </a:cubicBezTo>
                <a:cubicBezTo>
                  <a:pt x="15508" y="9509"/>
                  <a:pt x="14849" y="8154"/>
                  <a:pt x="13699" y="7258"/>
                </a:cubicBezTo>
                <a:lnTo>
                  <a:pt x="15130" y="5427"/>
                </a:lnTo>
                <a:cubicBezTo>
                  <a:pt x="16847" y="6772"/>
                  <a:pt x="17837" y="8791"/>
                  <a:pt x="17837" y="10967"/>
                </a:cubicBezTo>
                <a:cubicBezTo>
                  <a:pt x="17837" y="14844"/>
                  <a:pt x="14682" y="17999"/>
                  <a:pt x="10805" y="17999"/>
                </a:cubicBezTo>
                <a:cubicBezTo>
                  <a:pt x="6928" y="17999"/>
                  <a:pt x="3770" y="14845"/>
                  <a:pt x="3770" y="10962"/>
                </a:cubicBezTo>
                <a:cubicBezTo>
                  <a:pt x="3770" y="7717"/>
                  <a:pt x="5983" y="4973"/>
                  <a:pt x="8974" y="4168"/>
                </a:cubicBezTo>
                <a:lnTo>
                  <a:pt x="8974" y="1912"/>
                </a:lnTo>
                <a:close/>
              </a:path>
            </a:pathLst>
          </a:custGeom>
          <a:solidFill>
            <a:srgbClr val="EE220C"/>
          </a:solidFill>
          <a:ln w="12700">
            <a:miter lim="400000"/>
          </a:ln>
        </p:spPr>
        <p:txBody>
          <a:bodyPr lIns="50800" tIns="50800" rIns="50800" bIns="50800" anchor="ctr"/>
          <a:lstStyle/>
          <a:p>
            <a:pPr algn="ctr">
              <a:spcBef>
                <a:spcPts val="0"/>
              </a:spcBef>
              <a:defRPr i="0" spc="0" sz="2200">
                <a:solidFill>
                  <a:srgbClr val="FFFFFF"/>
                </a:solidFill>
                <a:latin typeface="Helvetica Neue Medium"/>
                <a:ea typeface="Helvetica Neue Medium"/>
                <a:cs typeface="Helvetica Neue Medium"/>
                <a:sym typeface="Helvetica Neue Medium"/>
              </a:defRPr>
            </a:pP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7" name="During Sex"/>
          <p:cNvSpPr txBox="1"/>
          <p:nvPr/>
        </p:nvSpPr>
        <p:spPr>
          <a:xfrm>
            <a:off x="931993" y="871046"/>
            <a:ext cx="9717723" cy="234541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i="0" spc="0" sz="14900">
                <a:solidFill>
                  <a:srgbClr val="000000"/>
                </a:solidFill>
                <a:latin typeface="Helvetica Neue Medium"/>
                <a:ea typeface="Helvetica Neue Medium"/>
                <a:cs typeface="Helvetica Neue Medium"/>
                <a:sym typeface="Helvetica Neue Medium"/>
              </a:defRPr>
            </a:lvl1pPr>
          </a:lstStyle>
          <a:p>
            <a:pPr/>
            <a:r>
              <a:t>During Sex</a:t>
            </a:r>
          </a:p>
        </p:txBody>
      </p:sp>
      <p:sp>
        <p:nvSpPr>
          <p:cNvPr id="308" name="IF SOMETHING IS UNCOMFORTABLE, NOT WORKING, OR YOU WANT TO STOP YOU NEED TO LET YOUR PARTNER KNOW."/>
          <p:cNvSpPr txBox="1"/>
          <p:nvPr/>
        </p:nvSpPr>
        <p:spPr>
          <a:xfrm>
            <a:off x="961986" y="3580603"/>
            <a:ext cx="11768248" cy="39065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spcBef>
                <a:spcPts val="0"/>
              </a:spcBef>
              <a:defRPr i="0" spc="0" sz="5000">
                <a:solidFill>
                  <a:srgbClr val="000000"/>
                </a:solidFill>
                <a:latin typeface="Helvetica Neue"/>
                <a:ea typeface="Helvetica Neue"/>
                <a:cs typeface="Helvetica Neue"/>
                <a:sym typeface="Helvetica Neue"/>
              </a:defRPr>
            </a:pPr>
            <a:r>
              <a:t>IF SOMETHING IS UNCOMFORTABLE, NOT WORKING, OR YOU WANT TO STOP YOU </a:t>
            </a:r>
            <a:r>
              <a:rPr b="1"/>
              <a:t>NEED </a:t>
            </a:r>
            <a:r>
              <a:t>TO LET YOUR PARTNER KNOW. </a:t>
            </a:r>
          </a:p>
        </p:txBody>
      </p:sp>
      <p:grpSp>
        <p:nvGrpSpPr>
          <p:cNvPr id="312" name="Group"/>
          <p:cNvGrpSpPr/>
          <p:nvPr/>
        </p:nvGrpSpPr>
        <p:grpSpPr>
          <a:xfrm>
            <a:off x="3925049" y="6257818"/>
            <a:ext cx="5842122" cy="3518146"/>
            <a:chOff x="0" y="0"/>
            <a:chExt cx="5842121" cy="3518144"/>
          </a:xfrm>
        </p:grpSpPr>
        <p:sp>
          <p:nvSpPr>
            <p:cNvPr id="309" name="Quote Bubble"/>
            <p:cNvSpPr/>
            <p:nvPr/>
          </p:nvSpPr>
          <p:spPr>
            <a:xfrm>
              <a:off x="2160188" y="0"/>
              <a:ext cx="3681934" cy="2374523"/>
            </a:xfrm>
            <a:prstGeom prst="wedgeEllipseCallout">
              <a:avLst>
                <a:gd name="adj1" fmla="val -49700"/>
                <a:gd name="adj2" fmla="val 57448"/>
              </a:avLst>
            </a:prstGeom>
            <a:solidFill>
              <a:srgbClr val="EE220C"/>
            </a:solidFill>
            <a:ln w="12700" cap="flat">
              <a:noFill/>
              <a:miter lim="400000"/>
            </a:ln>
            <a:effectLst/>
          </p:spPr>
          <p:txBody>
            <a:bodyPr wrap="square" lIns="50800" tIns="50800" rIns="50800" bIns="50800" numCol="1" anchor="ctr">
              <a:noAutofit/>
            </a:bodyPr>
            <a:lstStyle/>
            <a:p>
              <a:pPr algn="ctr">
                <a:spcBef>
                  <a:spcPts val="0"/>
                </a:spcBef>
                <a:defRPr i="0" spc="0" sz="2200">
                  <a:solidFill>
                    <a:srgbClr val="FFFFFF"/>
                  </a:solidFill>
                  <a:latin typeface="Helvetica Neue Medium"/>
                  <a:ea typeface="Helvetica Neue Medium"/>
                  <a:cs typeface="Helvetica Neue Medium"/>
                  <a:sym typeface="Helvetica Neue Medium"/>
                </a:defRPr>
              </a:pPr>
            </a:p>
          </p:txBody>
        </p:sp>
        <p:sp>
          <p:nvSpPr>
            <p:cNvPr id="310" name="Head"/>
            <p:cNvSpPr/>
            <p:nvPr/>
          </p:nvSpPr>
          <p:spPr>
            <a:xfrm>
              <a:off x="0" y="1172734"/>
              <a:ext cx="1960630" cy="2345411"/>
            </a:xfrm>
            <a:custGeom>
              <a:avLst/>
              <a:gdLst/>
              <a:ahLst/>
              <a:cxnLst>
                <a:cxn ang="0">
                  <a:pos x="wd2" y="hd2"/>
                </a:cxn>
                <a:cxn ang="5400000">
                  <a:pos x="wd2" y="hd2"/>
                </a:cxn>
                <a:cxn ang="10800000">
                  <a:pos x="wd2" y="hd2"/>
                </a:cxn>
                <a:cxn ang="16200000">
                  <a:pos x="wd2" y="hd2"/>
                </a:cxn>
              </a:cxnLst>
              <a:rect l="0" t="0" r="r" b="b"/>
              <a:pathLst>
                <a:path w="21545" h="21600" fill="norm" stroke="1" extrusionOk="0">
                  <a:moveTo>
                    <a:pt x="9154" y="0"/>
                  </a:moveTo>
                  <a:cubicBezTo>
                    <a:pt x="3064" y="0"/>
                    <a:pt x="0" y="3297"/>
                    <a:pt x="0" y="7252"/>
                  </a:cubicBezTo>
                  <a:cubicBezTo>
                    <a:pt x="0" y="11207"/>
                    <a:pt x="2755" y="14261"/>
                    <a:pt x="3263" y="17024"/>
                  </a:cubicBezTo>
                  <a:cubicBezTo>
                    <a:pt x="3772" y="19786"/>
                    <a:pt x="1428" y="21600"/>
                    <a:pt x="1428" y="21600"/>
                  </a:cubicBezTo>
                  <a:lnTo>
                    <a:pt x="13269" y="21600"/>
                  </a:lnTo>
                  <a:cubicBezTo>
                    <a:pt x="14015" y="18211"/>
                    <a:pt x="15444" y="18832"/>
                    <a:pt x="16687" y="18799"/>
                  </a:cubicBezTo>
                  <a:cubicBezTo>
                    <a:pt x="17929" y="18767"/>
                    <a:pt x="19467" y="18460"/>
                    <a:pt x="19210" y="17068"/>
                  </a:cubicBezTo>
                  <a:cubicBezTo>
                    <a:pt x="19036" y="16134"/>
                    <a:pt x="19250" y="15837"/>
                    <a:pt x="19675" y="15341"/>
                  </a:cubicBezTo>
                  <a:cubicBezTo>
                    <a:pt x="20100" y="14844"/>
                    <a:pt x="19256" y="14402"/>
                    <a:pt x="19256" y="14402"/>
                  </a:cubicBezTo>
                  <a:lnTo>
                    <a:pt x="19745" y="14169"/>
                  </a:lnTo>
                  <a:cubicBezTo>
                    <a:pt x="19977" y="14061"/>
                    <a:pt x="20093" y="13835"/>
                    <a:pt x="20035" y="13619"/>
                  </a:cubicBezTo>
                  <a:cubicBezTo>
                    <a:pt x="20009" y="13533"/>
                    <a:pt x="19982" y="13430"/>
                    <a:pt x="19950" y="13301"/>
                  </a:cubicBezTo>
                  <a:cubicBezTo>
                    <a:pt x="19847" y="12874"/>
                    <a:pt x="20073" y="12503"/>
                    <a:pt x="20497" y="12373"/>
                  </a:cubicBezTo>
                  <a:cubicBezTo>
                    <a:pt x="20877" y="12260"/>
                    <a:pt x="21149" y="12098"/>
                    <a:pt x="21342" y="11942"/>
                  </a:cubicBezTo>
                  <a:cubicBezTo>
                    <a:pt x="21600" y="11737"/>
                    <a:pt x="21600" y="11374"/>
                    <a:pt x="21407" y="11120"/>
                  </a:cubicBezTo>
                  <a:cubicBezTo>
                    <a:pt x="20705" y="10192"/>
                    <a:pt x="19983" y="9173"/>
                    <a:pt x="19487" y="8520"/>
                  </a:cubicBezTo>
                  <a:cubicBezTo>
                    <a:pt x="18754" y="7554"/>
                    <a:pt x="19939" y="7036"/>
                    <a:pt x="19572" y="5994"/>
                  </a:cubicBezTo>
                  <a:cubicBezTo>
                    <a:pt x="18658" y="2406"/>
                    <a:pt x="15959" y="0"/>
                    <a:pt x="9154" y="0"/>
                  </a:cubicBezTo>
                  <a:close/>
                </a:path>
              </a:pathLst>
            </a:custGeom>
            <a:solidFill>
              <a:srgbClr val="EE220C"/>
            </a:solidFill>
            <a:ln w="12700" cap="flat">
              <a:noFill/>
              <a:miter lim="400000"/>
            </a:ln>
            <a:effectLst/>
          </p:spPr>
          <p:txBody>
            <a:bodyPr wrap="square" lIns="50800" tIns="50800" rIns="50800" bIns="50800" numCol="1" anchor="ctr">
              <a:noAutofit/>
            </a:bodyPr>
            <a:lstStyle/>
            <a:p>
              <a:pPr algn="ctr">
                <a:spcBef>
                  <a:spcPts val="0"/>
                </a:spcBef>
                <a:defRPr i="0" spc="0" sz="2200">
                  <a:solidFill>
                    <a:srgbClr val="FFFFFF"/>
                  </a:solidFill>
                  <a:latin typeface="Helvetica Neue Medium"/>
                  <a:ea typeface="Helvetica Neue Medium"/>
                  <a:cs typeface="Helvetica Neue Medium"/>
                  <a:sym typeface="Helvetica Neue Medium"/>
                </a:defRPr>
              </a:pPr>
            </a:p>
          </p:txBody>
        </p:sp>
        <p:sp>
          <p:nvSpPr>
            <p:cNvPr id="311" name="That hurts……"/>
            <p:cNvSpPr/>
            <p:nvPr/>
          </p:nvSpPr>
          <p:spPr>
            <a:xfrm>
              <a:off x="2491190" y="1087702"/>
              <a:ext cx="2978531"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ctr">
                <a:spcBef>
                  <a:spcPts val="900"/>
                </a:spcBef>
                <a:defRPr i="0" spc="0" sz="3100">
                  <a:solidFill>
                    <a:srgbClr val="FFFFFF"/>
                  </a:solidFill>
                  <a:latin typeface="Helvetica Neue"/>
                  <a:ea typeface="Helvetica Neue"/>
                  <a:cs typeface="Helvetica Neue"/>
                  <a:sym typeface="Helvetica Neue"/>
                </a:defRPr>
              </a:pPr>
              <a:r>
                <a:t>That hurts… </a:t>
              </a:r>
            </a:p>
            <a:p>
              <a:pPr algn="ctr">
                <a:spcBef>
                  <a:spcPts val="900"/>
                </a:spcBef>
                <a:defRPr i="0" spc="0" sz="3100">
                  <a:solidFill>
                    <a:srgbClr val="FFFFFF"/>
                  </a:solidFill>
                  <a:latin typeface="Helvetica Neue"/>
                  <a:ea typeface="Helvetica Neue"/>
                  <a:cs typeface="Helvetica Neue"/>
                  <a:sym typeface="Helvetica Neue"/>
                </a:defRPr>
              </a:pPr>
              <a:r>
                <a:t>Let’s try something else.</a:t>
              </a:r>
            </a:p>
          </p:txBody>
        </p:sp>
      </p:grpSp>
      <p:grpSp>
        <p:nvGrpSpPr>
          <p:cNvPr id="315" name="Group"/>
          <p:cNvGrpSpPr/>
          <p:nvPr/>
        </p:nvGrpSpPr>
        <p:grpSpPr>
          <a:xfrm>
            <a:off x="9712824" y="7851270"/>
            <a:ext cx="3158455" cy="1490221"/>
            <a:chOff x="0" y="0"/>
            <a:chExt cx="3158453" cy="1490219"/>
          </a:xfrm>
        </p:grpSpPr>
        <p:sp>
          <p:nvSpPr>
            <p:cNvPr id="313" name="Quote Bubble"/>
            <p:cNvSpPr/>
            <p:nvPr/>
          </p:nvSpPr>
          <p:spPr>
            <a:xfrm flipH="1">
              <a:off x="0" y="0"/>
              <a:ext cx="3158454" cy="1490220"/>
            </a:xfrm>
            <a:prstGeom prst="wedgeEllipseCallout">
              <a:avLst>
                <a:gd name="adj1" fmla="val -49472"/>
                <a:gd name="adj2" fmla="val 67898"/>
              </a:avLst>
            </a:prstGeom>
            <a:solidFill>
              <a:srgbClr val="EE220C"/>
            </a:solidFill>
            <a:ln w="12700" cap="flat">
              <a:noFill/>
              <a:miter lim="400000"/>
            </a:ln>
            <a:effectLst/>
          </p:spPr>
          <p:txBody>
            <a:bodyPr wrap="square" lIns="50800" tIns="50800" rIns="50800" bIns="50800" numCol="1" anchor="ctr">
              <a:noAutofit/>
            </a:bodyPr>
            <a:lstStyle/>
            <a:p>
              <a:pPr algn="ctr">
                <a:spcBef>
                  <a:spcPts val="0"/>
                </a:spcBef>
                <a:defRPr i="0" spc="0" sz="2200">
                  <a:solidFill>
                    <a:srgbClr val="FFFFFF"/>
                  </a:solidFill>
                  <a:latin typeface="Helvetica Neue Medium"/>
                  <a:ea typeface="Helvetica Neue Medium"/>
                  <a:cs typeface="Helvetica Neue Medium"/>
                  <a:sym typeface="Helvetica Neue Medium"/>
                </a:defRPr>
              </a:pPr>
            </a:p>
          </p:txBody>
        </p:sp>
        <p:sp>
          <p:nvSpPr>
            <p:cNvPr id="314" name="Of course! Can we try…."/>
            <p:cNvSpPr txBox="1"/>
            <p:nvPr/>
          </p:nvSpPr>
          <p:spPr>
            <a:xfrm>
              <a:off x="226990" y="129445"/>
              <a:ext cx="2704596" cy="105542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lgn="ctr">
                <a:spcBef>
                  <a:spcPts val="4200"/>
                </a:spcBef>
                <a:defRPr i="0" spc="0" sz="3200">
                  <a:solidFill>
                    <a:srgbClr val="FFFFFF"/>
                  </a:solidFill>
                  <a:latin typeface="Helvetica Neue"/>
                  <a:ea typeface="Helvetica Neue"/>
                  <a:cs typeface="Helvetica Neue"/>
                  <a:sym typeface="Helvetica Neue"/>
                </a:defRPr>
              </a:lvl1pPr>
            </a:lstStyle>
            <a:p>
              <a:pPr/>
              <a:r>
                <a:t>Of course! Can we try….</a:t>
              </a:r>
            </a:p>
          </p:txBody>
        </p:sp>
      </p:gr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7" name="During Sex"/>
          <p:cNvSpPr txBox="1"/>
          <p:nvPr/>
        </p:nvSpPr>
        <p:spPr>
          <a:xfrm>
            <a:off x="936361" y="188427"/>
            <a:ext cx="9717723" cy="234541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i="0" spc="0" sz="14900">
                <a:solidFill>
                  <a:srgbClr val="000000"/>
                </a:solidFill>
                <a:latin typeface="Helvetica Neue Medium"/>
                <a:ea typeface="Helvetica Neue Medium"/>
                <a:cs typeface="Helvetica Neue Medium"/>
                <a:sym typeface="Helvetica Neue Medium"/>
              </a:defRPr>
            </a:lvl1pPr>
          </a:lstStyle>
          <a:p>
            <a:pPr/>
            <a:r>
              <a:t>During Sex</a:t>
            </a:r>
          </a:p>
        </p:txBody>
      </p:sp>
      <p:sp>
        <p:nvSpPr>
          <p:cNvPr id="318" name="Some people during sex use different ways to indicate to their partners if they want to continue, slow down, or stop.…"/>
          <p:cNvSpPr txBox="1"/>
          <p:nvPr/>
        </p:nvSpPr>
        <p:spPr>
          <a:xfrm>
            <a:off x="911566" y="2493389"/>
            <a:ext cx="11905526" cy="557199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spcBef>
                <a:spcPts val="0"/>
              </a:spcBef>
              <a:defRPr i="0" spc="0" sz="4500">
                <a:solidFill>
                  <a:srgbClr val="000000"/>
                </a:solidFill>
                <a:latin typeface="Helvetica Neue"/>
                <a:ea typeface="Helvetica Neue"/>
                <a:cs typeface="Helvetica Neue"/>
                <a:sym typeface="Helvetica Neue"/>
              </a:defRPr>
            </a:pPr>
            <a:r>
              <a:t>Some people during sex use different ways to indicate to their partners if they want to continue, slow down, or stop. </a:t>
            </a:r>
          </a:p>
          <a:p>
            <a:pPr>
              <a:spcBef>
                <a:spcPts val="0"/>
              </a:spcBef>
              <a:defRPr i="0" spc="0" sz="4500">
                <a:solidFill>
                  <a:srgbClr val="000000"/>
                </a:solidFill>
                <a:latin typeface="Helvetica Neue"/>
                <a:ea typeface="Helvetica Neue"/>
                <a:cs typeface="Helvetica Neue"/>
                <a:sym typeface="Helvetica Neue"/>
              </a:defRPr>
            </a:pPr>
          </a:p>
          <a:p>
            <a:pPr>
              <a:spcBef>
                <a:spcPts val="0"/>
              </a:spcBef>
              <a:defRPr i="0" spc="0" sz="4500">
                <a:solidFill>
                  <a:srgbClr val="000000"/>
                </a:solidFill>
                <a:latin typeface="Helvetica Neue"/>
                <a:ea typeface="Helvetica Neue"/>
                <a:cs typeface="Helvetica Neue"/>
                <a:sym typeface="Helvetica Neue"/>
              </a:defRPr>
            </a:pPr>
            <a:r>
              <a:t>However you decide to communicate, it should be clear for yourself and your partner BEFORE you start, so if you want or need to stop it is clear. </a:t>
            </a:r>
          </a:p>
        </p:txBody>
      </p:sp>
      <p:pic>
        <p:nvPicPr>
          <p:cNvPr id="319" name="Screen Shot 2018-10-10 at 11.11.59 AM.png" descr="Screen Shot 2018-10-10 at 11.11.59 AM.png"/>
          <p:cNvPicPr>
            <a:picLocks noChangeAspect="1"/>
          </p:cNvPicPr>
          <p:nvPr/>
        </p:nvPicPr>
        <p:blipFill>
          <a:blip r:embed="rId2">
            <a:extLst/>
          </a:blip>
          <a:stretch>
            <a:fillRect/>
          </a:stretch>
        </p:blipFill>
        <p:spPr>
          <a:xfrm>
            <a:off x="3358999" y="7734144"/>
            <a:ext cx="6286802" cy="2141158"/>
          </a:xfrm>
          <a:prstGeom prst="rect">
            <a:avLst/>
          </a:prstGeom>
          <a:ln w="12700">
            <a:miter lim="400000"/>
          </a:ln>
        </p:spPr>
      </p:pic>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1" name="It’s…"/>
          <p:cNvSpPr txBox="1"/>
          <p:nvPr/>
        </p:nvSpPr>
        <p:spPr>
          <a:xfrm>
            <a:off x="842653" y="1279401"/>
            <a:ext cx="9944368" cy="719479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nSpc>
                <a:spcPct val="80000"/>
              </a:lnSpc>
              <a:spcBef>
                <a:spcPts val="0"/>
              </a:spcBef>
              <a:defRPr i="0" spc="0" sz="17700">
                <a:solidFill>
                  <a:srgbClr val="000000"/>
                </a:solidFill>
                <a:latin typeface="Helvetica Neue Medium"/>
                <a:ea typeface="Helvetica Neue Medium"/>
                <a:cs typeface="Helvetica Neue Medium"/>
                <a:sym typeface="Helvetica Neue Medium"/>
              </a:defRPr>
            </a:pPr>
            <a:r>
              <a:t>It’s </a:t>
            </a:r>
          </a:p>
          <a:p>
            <a:pPr>
              <a:lnSpc>
                <a:spcPct val="80000"/>
              </a:lnSpc>
              <a:spcBef>
                <a:spcPts val="0"/>
              </a:spcBef>
              <a:defRPr i="0" spc="0" sz="17700">
                <a:solidFill>
                  <a:srgbClr val="000000"/>
                </a:solidFill>
                <a:latin typeface="Helvetica Neue Medium"/>
                <a:ea typeface="Helvetica Neue Medium"/>
                <a:cs typeface="Helvetica Neue Medium"/>
                <a:sym typeface="Helvetica Neue Medium"/>
              </a:defRPr>
            </a:pPr>
            <a:r>
              <a:t>Practice </a:t>
            </a:r>
          </a:p>
          <a:p>
            <a:pPr>
              <a:lnSpc>
                <a:spcPct val="80000"/>
              </a:lnSpc>
              <a:spcBef>
                <a:spcPts val="0"/>
              </a:spcBef>
              <a:defRPr i="0" spc="0" sz="17700">
                <a:solidFill>
                  <a:srgbClr val="000000"/>
                </a:solidFill>
                <a:latin typeface="Helvetica Neue Medium"/>
                <a:ea typeface="Helvetica Neue Medium"/>
                <a:cs typeface="Helvetica Neue Medium"/>
                <a:sym typeface="Helvetica Neue Medium"/>
              </a:defRPr>
            </a:pPr>
            <a:r>
              <a:t>Time!</a:t>
            </a:r>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5" name="Activity 1"/>
          <p:cNvSpPr txBox="1"/>
          <p:nvPr>
            <p:ph type="title"/>
          </p:nvPr>
        </p:nvSpPr>
        <p:spPr>
          <a:xfrm>
            <a:off x="952500" y="869280"/>
            <a:ext cx="11099800" cy="2159001"/>
          </a:xfrm>
          <a:prstGeom prst="rect">
            <a:avLst/>
          </a:prstGeom>
        </p:spPr>
        <p:txBody>
          <a:bodyPr/>
          <a:lstStyle/>
          <a:p>
            <a:pPr/>
            <a:r>
              <a:t>Activity 1</a:t>
            </a:r>
          </a:p>
        </p:txBody>
      </p:sp>
      <p:sp>
        <p:nvSpPr>
          <p:cNvPr id="326" name="Pat was going to her partner’s for the night. Sam was excited to be able to use the sex toys she bought. Sam had some ideas for how the experience would go and shared some of her ideas with Pat. Pat was very excited to be able to have sex with Sam tonight, but didn’t want to use some of the sex toys Sam had purchased."/>
          <p:cNvSpPr txBox="1"/>
          <p:nvPr>
            <p:ph type="body" sz="half" idx="1"/>
          </p:nvPr>
        </p:nvSpPr>
        <p:spPr>
          <a:xfrm>
            <a:off x="952500" y="2446028"/>
            <a:ext cx="11099800" cy="3922507"/>
          </a:xfrm>
          <a:prstGeom prst="rect">
            <a:avLst/>
          </a:prstGeom>
        </p:spPr>
        <p:txBody>
          <a:bodyPr/>
          <a:lstStyle>
            <a:lvl1pPr marL="0" indent="0">
              <a:buSzTx/>
              <a:buNone/>
            </a:lvl1pPr>
          </a:lstStyle>
          <a:p>
            <a:pPr/>
            <a:r>
              <a:t>Pat was going to her partner’s for the night. Sam was excited to be able to use the sex toys she bought. Sam had some ideas for how the experience would go and shared some of her ideas with Pat. Pat was very excited to be able to have sex with Sam tonight, but didn’t want to use some of the sex toys Sam had purchased.</a:t>
            </a:r>
          </a:p>
        </p:txBody>
      </p:sp>
      <p:sp>
        <p:nvSpPr>
          <p:cNvPr id="327" name="How should Pat tell Sam that she is not wanting to do some of the sex acts she told her about?"/>
          <p:cNvSpPr txBox="1"/>
          <p:nvPr/>
        </p:nvSpPr>
        <p:spPr>
          <a:xfrm>
            <a:off x="3241608" y="6872043"/>
            <a:ext cx="7679758" cy="176484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spcBef>
                <a:spcPts val="0"/>
              </a:spcBef>
              <a:defRPr spc="0" sz="3700">
                <a:solidFill>
                  <a:srgbClr val="000000"/>
                </a:solidFill>
                <a:latin typeface="Helvetica Neue"/>
                <a:ea typeface="Helvetica Neue"/>
                <a:cs typeface="Helvetica Neue"/>
                <a:sym typeface="Helvetica Neue"/>
              </a:defRPr>
            </a:lvl1pPr>
          </a:lstStyle>
          <a:p>
            <a:pPr/>
            <a:r>
              <a:t>How should Pat tell Sam that she is not wanting to do some of the sex acts she told her about?</a:t>
            </a:r>
          </a:p>
        </p:txBody>
      </p:sp>
      <p:pic>
        <p:nvPicPr>
          <p:cNvPr id="328" name="Screen Shot 2018-10-10 at 8.46.15 AM.png" descr="Screen Shot 2018-10-10 at 8.46.15 AM.png"/>
          <p:cNvPicPr>
            <a:picLocks noChangeAspect="1"/>
          </p:cNvPicPr>
          <p:nvPr/>
        </p:nvPicPr>
        <p:blipFill>
          <a:blip r:embed="rId2">
            <a:extLst/>
          </a:blip>
          <a:stretch>
            <a:fillRect/>
          </a:stretch>
        </p:blipFill>
        <p:spPr>
          <a:xfrm>
            <a:off x="998414" y="6131645"/>
            <a:ext cx="2294475" cy="3245639"/>
          </a:xfrm>
          <a:prstGeom prst="rect">
            <a:avLst/>
          </a:prstGeom>
          <a:ln w="12700">
            <a:miter lim="400000"/>
          </a:ln>
        </p:spPr>
      </p:pic>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0" name="Activity 1"/>
          <p:cNvSpPr txBox="1"/>
          <p:nvPr>
            <p:ph type="title"/>
          </p:nvPr>
        </p:nvSpPr>
        <p:spPr>
          <a:xfrm>
            <a:off x="3953616" y="2136033"/>
            <a:ext cx="5097567" cy="1527321"/>
          </a:xfrm>
          <a:prstGeom prst="rect">
            <a:avLst/>
          </a:prstGeom>
        </p:spPr>
        <p:txBody>
          <a:bodyPr/>
          <a:lstStyle/>
          <a:p>
            <a:pPr/>
            <a:r>
              <a:t>Activity 1</a:t>
            </a:r>
          </a:p>
        </p:txBody>
      </p:sp>
      <p:sp>
        <p:nvSpPr>
          <p:cNvPr id="331" name="Pat should ask Sam to discuss the sex act. For example if Pat doesn't want to use a butt plug then Pat can say something like, &quot;You sound very excited for this afternoon, I am too, I just think maybe we should touch base on what we want and are willing to do first. You've mentioned to me about using a butt plug and I’m not willing or comfortable using one.&quot;"/>
          <p:cNvSpPr txBox="1"/>
          <p:nvPr>
            <p:ph type="body" idx="1"/>
          </p:nvPr>
        </p:nvSpPr>
        <p:spPr>
          <a:xfrm>
            <a:off x="952500" y="3932259"/>
            <a:ext cx="11099800" cy="4919228"/>
          </a:xfrm>
          <a:prstGeom prst="rect">
            <a:avLst/>
          </a:prstGeom>
        </p:spPr>
        <p:txBody>
          <a:bodyPr/>
          <a:lstStyle>
            <a:lvl1pPr marL="0" indent="0" defTabSz="514095">
              <a:spcBef>
                <a:spcPts val="3600"/>
              </a:spcBef>
              <a:buSzTx/>
              <a:buNone/>
              <a:defRPr sz="3959"/>
            </a:lvl1pPr>
          </a:lstStyle>
          <a:p>
            <a:pPr/>
            <a:r>
              <a:t>Pat should ask Sam to discuss the sex act. For example if Pat doesn't want to use a butt plug then Pat can say something like, "You sound very excited for this afternoon, I am too, I just think maybe we should touch base on what we want and are willing to do first. You've mentioned to me about using a butt plug and I’m not willing or comfortable using one."</a:t>
            </a:r>
          </a:p>
        </p:txBody>
      </p:sp>
      <p:pic>
        <p:nvPicPr>
          <p:cNvPr id="332" name="Screen Shot 2018-10-10 at 11.30.37 AM.png" descr="Screen Shot 2018-10-10 at 11.30.37 AM.png"/>
          <p:cNvPicPr>
            <a:picLocks noChangeAspect="1"/>
          </p:cNvPicPr>
          <p:nvPr/>
        </p:nvPicPr>
        <p:blipFill>
          <a:blip r:embed="rId3">
            <a:extLst/>
          </a:blip>
          <a:stretch>
            <a:fillRect/>
          </a:stretch>
        </p:blipFill>
        <p:spPr>
          <a:xfrm>
            <a:off x="896521" y="1394810"/>
            <a:ext cx="3180981" cy="2229837"/>
          </a:xfrm>
          <a:prstGeom prst="rect">
            <a:avLst/>
          </a:prstGeom>
          <a:ln w="12700">
            <a:miter lim="400000"/>
          </a:ln>
        </p:spPr>
      </p:pic>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6" name="Activity 2"/>
          <p:cNvSpPr txBox="1"/>
          <p:nvPr>
            <p:ph type="title"/>
          </p:nvPr>
        </p:nvSpPr>
        <p:spPr>
          <a:xfrm>
            <a:off x="952500" y="869280"/>
            <a:ext cx="11099800" cy="2159001"/>
          </a:xfrm>
          <a:prstGeom prst="rect">
            <a:avLst/>
          </a:prstGeom>
        </p:spPr>
        <p:txBody>
          <a:bodyPr/>
          <a:lstStyle/>
          <a:p>
            <a:pPr/>
            <a:r>
              <a:t>Activity 2</a:t>
            </a:r>
          </a:p>
        </p:txBody>
      </p:sp>
      <p:sp>
        <p:nvSpPr>
          <p:cNvPr id="337" name="Jo and Mo went on vacation together. Mo had booked a nice cottage and was excited to spend the weekend with his partner. Jo was also excited that Mo and him could spend some time together. Upon arrival Jo suggested that Mo and him have sex. Mo wasn’t feeling like sex at the moment."/>
          <p:cNvSpPr txBox="1"/>
          <p:nvPr>
            <p:ph type="body" sz="half" idx="1"/>
          </p:nvPr>
        </p:nvSpPr>
        <p:spPr>
          <a:xfrm>
            <a:off x="952500" y="2735571"/>
            <a:ext cx="11099800" cy="4011293"/>
          </a:xfrm>
          <a:prstGeom prst="rect">
            <a:avLst/>
          </a:prstGeom>
        </p:spPr>
        <p:txBody>
          <a:bodyPr/>
          <a:lstStyle>
            <a:lvl1pPr marL="0" indent="0">
              <a:buSzTx/>
              <a:buNone/>
            </a:lvl1pPr>
          </a:lstStyle>
          <a:p>
            <a:pPr/>
            <a:r>
              <a:t>Jo and Mo went on vacation together. Mo had booked a nice cottage and was excited to spend the weekend with his partner. Jo was also excited that Mo and him could spend some time together. Upon arrival Jo suggested that Mo and him have sex. Mo wasn’t feeling like sex at the moment. </a:t>
            </a:r>
          </a:p>
        </p:txBody>
      </p:sp>
      <p:sp>
        <p:nvSpPr>
          <p:cNvPr id="338" name="How can Mo tell his partner that he wasn’t feeling it?"/>
          <p:cNvSpPr txBox="1"/>
          <p:nvPr/>
        </p:nvSpPr>
        <p:spPr>
          <a:xfrm>
            <a:off x="3241608" y="7058098"/>
            <a:ext cx="7679758" cy="139273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spcBef>
                <a:spcPts val="0"/>
              </a:spcBef>
              <a:defRPr spc="0" sz="3700">
                <a:solidFill>
                  <a:srgbClr val="000000"/>
                </a:solidFill>
                <a:latin typeface="Helvetica Neue"/>
                <a:ea typeface="Helvetica Neue"/>
                <a:cs typeface="Helvetica Neue"/>
                <a:sym typeface="Helvetica Neue"/>
              </a:defRPr>
            </a:lvl1pPr>
          </a:lstStyle>
          <a:p>
            <a:pPr/>
            <a:r>
              <a:t>How can Mo tell his partner that he wasn’t feeling it? </a:t>
            </a:r>
            <a:endParaRPr sz="1200"/>
          </a:p>
        </p:txBody>
      </p:sp>
      <p:pic>
        <p:nvPicPr>
          <p:cNvPr id="339" name="Screen Shot 2018-10-10 at 8.46.15 AM.png" descr="Screen Shot 2018-10-10 at 8.46.15 AM.png"/>
          <p:cNvPicPr>
            <a:picLocks noChangeAspect="1"/>
          </p:cNvPicPr>
          <p:nvPr/>
        </p:nvPicPr>
        <p:blipFill>
          <a:blip r:embed="rId2">
            <a:extLst/>
          </a:blip>
          <a:stretch>
            <a:fillRect/>
          </a:stretch>
        </p:blipFill>
        <p:spPr>
          <a:xfrm>
            <a:off x="998414" y="6131645"/>
            <a:ext cx="2294475" cy="3245639"/>
          </a:xfrm>
          <a:prstGeom prst="rect">
            <a:avLst/>
          </a:prstGeom>
          <a:ln w="12700">
            <a:miter lim="400000"/>
          </a:ln>
        </p:spPr>
      </p:pic>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1" name="Activity 2"/>
          <p:cNvSpPr txBox="1"/>
          <p:nvPr>
            <p:ph type="title"/>
          </p:nvPr>
        </p:nvSpPr>
        <p:spPr>
          <a:xfrm>
            <a:off x="3953616" y="2136033"/>
            <a:ext cx="5097567" cy="1527321"/>
          </a:xfrm>
          <a:prstGeom prst="rect">
            <a:avLst/>
          </a:prstGeom>
        </p:spPr>
        <p:txBody>
          <a:bodyPr/>
          <a:lstStyle/>
          <a:p>
            <a:pPr/>
            <a:r>
              <a:t>Activity 2</a:t>
            </a:r>
          </a:p>
        </p:txBody>
      </p:sp>
      <p:sp>
        <p:nvSpPr>
          <p:cNvPr id="342" name="Mo should tell Jo that he wasn't feeling up to sex right now. He doesn't have to say maybe later, or apologize. Simply: &quot;Hey Jo, I'm not feeling it right now…”…"/>
          <p:cNvSpPr txBox="1"/>
          <p:nvPr>
            <p:ph type="body" idx="1"/>
          </p:nvPr>
        </p:nvSpPr>
        <p:spPr>
          <a:xfrm>
            <a:off x="952500" y="3932259"/>
            <a:ext cx="11099800" cy="4919228"/>
          </a:xfrm>
          <a:prstGeom prst="rect">
            <a:avLst/>
          </a:prstGeom>
        </p:spPr>
        <p:txBody>
          <a:bodyPr/>
          <a:lstStyle/>
          <a:p>
            <a:pPr marL="0" indent="0" defTabSz="455675">
              <a:spcBef>
                <a:spcPts val="3200"/>
              </a:spcBef>
              <a:buSzTx/>
              <a:buNone/>
              <a:defRPr sz="3509"/>
            </a:pPr>
            <a:r>
              <a:t>Mo should tell Jo that he wasn't feeling up to sex right now. He doesn't have to say maybe later, or apologize. Simply: "Hey Jo, I'm not feeling it right now…” </a:t>
            </a:r>
          </a:p>
          <a:p>
            <a:pPr marL="0" indent="0" defTabSz="455675">
              <a:spcBef>
                <a:spcPts val="3200"/>
              </a:spcBef>
              <a:buSzTx/>
              <a:buNone/>
              <a:defRPr sz="3509"/>
            </a:pPr>
          </a:p>
          <a:p>
            <a:pPr marL="0" indent="0" defTabSz="455675">
              <a:spcBef>
                <a:spcPts val="3200"/>
              </a:spcBef>
              <a:buSzTx/>
              <a:buNone/>
              <a:defRPr sz="3509"/>
            </a:pPr>
            <a:r>
              <a:t>He could also offer an alternative activity to do. He could say “Jo, I’m not up to sex right now. Maybe we could go for a walk instead…”</a:t>
            </a:r>
          </a:p>
        </p:txBody>
      </p:sp>
      <p:pic>
        <p:nvPicPr>
          <p:cNvPr id="343" name="Screen Shot 2018-10-10 at 11.30.37 AM.png" descr="Screen Shot 2018-10-10 at 11.30.37 AM.png"/>
          <p:cNvPicPr>
            <a:picLocks noChangeAspect="1"/>
          </p:cNvPicPr>
          <p:nvPr/>
        </p:nvPicPr>
        <p:blipFill>
          <a:blip r:embed="rId3">
            <a:extLst/>
          </a:blip>
          <a:stretch>
            <a:fillRect/>
          </a:stretch>
        </p:blipFill>
        <p:spPr>
          <a:xfrm>
            <a:off x="896521" y="1394810"/>
            <a:ext cx="3180981" cy="2229837"/>
          </a:xfrm>
          <a:prstGeom prst="rect">
            <a:avLst/>
          </a:prstGeom>
          <a:ln w="12700">
            <a:miter lim="400000"/>
          </a:ln>
        </p:spPr>
      </p:pic>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7" name="Activity 3"/>
          <p:cNvSpPr txBox="1"/>
          <p:nvPr>
            <p:ph type="title"/>
          </p:nvPr>
        </p:nvSpPr>
        <p:spPr>
          <a:xfrm>
            <a:off x="952500" y="869280"/>
            <a:ext cx="11099800" cy="2159001"/>
          </a:xfrm>
          <a:prstGeom prst="rect">
            <a:avLst/>
          </a:prstGeom>
        </p:spPr>
        <p:txBody>
          <a:bodyPr/>
          <a:lstStyle/>
          <a:p>
            <a:pPr/>
            <a:r>
              <a:t>Activity 3</a:t>
            </a:r>
          </a:p>
        </p:txBody>
      </p:sp>
      <p:sp>
        <p:nvSpPr>
          <p:cNvPr id="348" name="Rylie was talking with a person that they were interested in having sex with. Rylie had made plans to go over to hook-up later that night with her. Remi was excited that they wanted to hook up and cleaned her entire room for them. Shortly after Rylie arrived they started kissing Remi. Things got a little steamy, but Remi wasn’t feeling it and wanted to stop."/>
          <p:cNvSpPr txBox="1"/>
          <p:nvPr>
            <p:ph type="body" sz="half" idx="1"/>
          </p:nvPr>
        </p:nvSpPr>
        <p:spPr>
          <a:xfrm>
            <a:off x="952500" y="2663185"/>
            <a:ext cx="11099800" cy="4427230"/>
          </a:xfrm>
          <a:prstGeom prst="rect">
            <a:avLst/>
          </a:prstGeom>
        </p:spPr>
        <p:txBody>
          <a:bodyPr/>
          <a:lstStyle>
            <a:lvl1pPr marL="0" indent="0">
              <a:buSzTx/>
              <a:buNone/>
            </a:lvl1pPr>
          </a:lstStyle>
          <a:p>
            <a:pPr/>
            <a:r>
              <a:t>Rylie was talking with a person that they were interested in having sex with. Rylie had made plans to go over to hook-up later that night with her. Remi was excited that they wanted to hook up and cleaned her entire room for them. Shortly after Rylie arrived they started kissing Remi. Things got a little steamy, but Remi wasn’t feeling it and wanted to stop. </a:t>
            </a:r>
            <a:endParaRPr sz="1200"/>
          </a:p>
        </p:txBody>
      </p:sp>
      <p:sp>
        <p:nvSpPr>
          <p:cNvPr id="349" name="How can Remi tell Rylie that she doesn’t want to continue?"/>
          <p:cNvSpPr txBox="1"/>
          <p:nvPr/>
        </p:nvSpPr>
        <p:spPr>
          <a:xfrm>
            <a:off x="3929274" y="7058097"/>
            <a:ext cx="7679758" cy="139273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spcBef>
                <a:spcPts val="0"/>
              </a:spcBef>
              <a:defRPr spc="0" sz="3700">
                <a:solidFill>
                  <a:srgbClr val="000000"/>
                </a:solidFill>
                <a:latin typeface="Helvetica Neue"/>
                <a:ea typeface="Helvetica Neue"/>
                <a:cs typeface="Helvetica Neue"/>
                <a:sym typeface="Helvetica Neue"/>
              </a:defRPr>
            </a:lvl1pPr>
          </a:lstStyle>
          <a:p>
            <a:pPr/>
            <a:r>
              <a:t>How can Remi tell Rylie that she doesn’t want to continue? </a:t>
            </a:r>
            <a:endParaRPr sz="1200"/>
          </a:p>
        </p:txBody>
      </p:sp>
      <p:pic>
        <p:nvPicPr>
          <p:cNvPr id="350" name="Screen Shot 2018-10-10 at 8.46.15 AM.png" descr="Screen Shot 2018-10-10 at 8.46.15 AM.png"/>
          <p:cNvPicPr>
            <a:picLocks noChangeAspect="1"/>
          </p:cNvPicPr>
          <p:nvPr/>
        </p:nvPicPr>
        <p:blipFill>
          <a:blip r:embed="rId2">
            <a:extLst/>
          </a:blip>
          <a:stretch>
            <a:fillRect/>
          </a:stretch>
        </p:blipFill>
        <p:spPr>
          <a:xfrm>
            <a:off x="1579328" y="6579996"/>
            <a:ext cx="2003104" cy="2833481"/>
          </a:xfrm>
          <a:prstGeom prst="rect">
            <a:avLst/>
          </a:prstGeom>
          <a:ln w="12700">
            <a:miter lim="400000"/>
          </a:ln>
        </p:spPr>
      </p:pic>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2" name="Activity 3"/>
          <p:cNvSpPr txBox="1"/>
          <p:nvPr>
            <p:ph type="title"/>
          </p:nvPr>
        </p:nvSpPr>
        <p:spPr>
          <a:xfrm>
            <a:off x="3953616" y="2136033"/>
            <a:ext cx="5097567" cy="1527321"/>
          </a:xfrm>
          <a:prstGeom prst="rect">
            <a:avLst/>
          </a:prstGeom>
        </p:spPr>
        <p:txBody>
          <a:bodyPr/>
          <a:lstStyle/>
          <a:p>
            <a:pPr/>
            <a:r>
              <a:t>Activity 3</a:t>
            </a:r>
          </a:p>
        </p:txBody>
      </p:sp>
      <p:sp>
        <p:nvSpPr>
          <p:cNvPr id="353" name="Remi can say stop. When she says stop Rylie should not continue and they should ensure Remi is okay and comfortable.…"/>
          <p:cNvSpPr txBox="1"/>
          <p:nvPr>
            <p:ph type="body" idx="1"/>
          </p:nvPr>
        </p:nvSpPr>
        <p:spPr>
          <a:xfrm>
            <a:off x="952500" y="3932259"/>
            <a:ext cx="11099800" cy="4919228"/>
          </a:xfrm>
          <a:prstGeom prst="rect">
            <a:avLst/>
          </a:prstGeom>
        </p:spPr>
        <p:txBody>
          <a:bodyPr/>
          <a:lstStyle/>
          <a:p>
            <a:pPr marL="0" indent="0" defTabSz="519937">
              <a:spcBef>
                <a:spcPts val="3700"/>
              </a:spcBef>
              <a:buSzTx/>
              <a:buNone/>
              <a:defRPr sz="4005"/>
            </a:pPr>
            <a:r>
              <a:t>Remi can say stop. When she says stop Rylie should not continue and they should ensure Remi is okay and comfortable. </a:t>
            </a:r>
          </a:p>
          <a:p>
            <a:pPr marL="0" indent="0" defTabSz="519937">
              <a:spcBef>
                <a:spcPts val="3700"/>
              </a:spcBef>
              <a:buSzTx/>
              <a:buNone/>
              <a:defRPr sz="4005"/>
            </a:pPr>
            <a:r>
              <a:t>Remi can say "I know we talked about hooking up, but right now I am not wanting to go further". Rylie should respect any decision they come to about continuing to have sex.</a:t>
            </a:r>
          </a:p>
        </p:txBody>
      </p:sp>
      <p:pic>
        <p:nvPicPr>
          <p:cNvPr id="354" name="Screen Shot 2018-10-10 at 11.30.37 AM.png" descr="Screen Shot 2018-10-10 at 11.30.37 AM.png"/>
          <p:cNvPicPr>
            <a:picLocks noChangeAspect="1"/>
          </p:cNvPicPr>
          <p:nvPr/>
        </p:nvPicPr>
        <p:blipFill>
          <a:blip r:embed="rId3">
            <a:extLst/>
          </a:blip>
          <a:stretch>
            <a:fillRect/>
          </a:stretch>
        </p:blipFill>
        <p:spPr>
          <a:xfrm>
            <a:off x="896521" y="1394810"/>
            <a:ext cx="3180981" cy="2229837"/>
          </a:xfrm>
          <a:prstGeom prst="rect">
            <a:avLst/>
          </a:prstGeom>
          <a:ln w="12700">
            <a:miter lim="400000"/>
          </a:ln>
        </p:spPr>
      </p:pic>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8" name="Activity 4"/>
          <p:cNvSpPr txBox="1"/>
          <p:nvPr>
            <p:ph type="title"/>
          </p:nvPr>
        </p:nvSpPr>
        <p:spPr>
          <a:xfrm>
            <a:off x="952500" y="869280"/>
            <a:ext cx="11099800" cy="2159001"/>
          </a:xfrm>
          <a:prstGeom prst="rect">
            <a:avLst/>
          </a:prstGeom>
        </p:spPr>
        <p:txBody>
          <a:bodyPr/>
          <a:lstStyle/>
          <a:p>
            <a:pPr/>
            <a:r>
              <a:t>Activity 4</a:t>
            </a:r>
          </a:p>
        </p:txBody>
      </p:sp>
      <p:sp>
        <p:nvSpPr>
          <p:cNvPr id="359" name="Reese and Dakota were mid hook-up. Dakota was wanting to perform oral on Reese. Dakota knew if there was any unknown STIs, that they could be passed if they didn't use a barrier method. They wanted to make sure they used a dental dam while giving oral because they wanted to ensure that they were both being safe..."/>
          <p:cNvSpPr txBox="1"/>
          <p:nvPr>
            <p:ph type="body" sz="half" idx="1"/>
          </p:nvPr>
        </p:nvSpPr>
        <p:spPr>
          <a:xfrm>
            <a:off x="952500" y="2651617"/>
            <a:ext cx="11099800" cy="3859170"/>
          </a:xfrm>
          <a:prstGeom prst="rect">
            <a:avLst/>
          </a:prstGeom>
        </p:spPr>
        <p:txBody>
          <a:bodyPr/>
          <a:lstStyle/>
          <a:p>
            <a:pPr marL="0" indent="0">
              <a:buSzTx/>
              <a:buNone/>
            </a:pPr>
            <a:r>
              <a:t>Reese and Dakota were mid hook-up. Dakota was wanting to perform oral on Reese. Dakota knew if there was any unknown STIs, that they could be passed if they</a:t>
            </a:r>
            <a:br/>
            <a:r>
              <a:t>didn't use a barrier method. They wanted to make sure they used a dental dam while giving oral because they wanted to ensure that they were both being safe...</a:t>
            </a:r>
          </a:p>
        </p:txBody>
      </p:sp>
      <p:sp>
        <p:nvSpPr>
          <p:cNvPr id="360" name="How can Dakota ask for a dental dam? How can Dakota set boundaries of needing barrier methods?"/>
          <p:cNvSpPr txBox="1"/>
          <p:nvPr/>
        </p:nvSpPr>
        <p:spPr>
          <a:xfrm>
            <a:off x="3275066" y="6897442"/>
            <a:ext cx="8312852" cy="176484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spcBef>
                <a:spcPts val="0"/>
              </a:spcBef>
              <a:defRPr spc="0" sz="3700">
                <a:solidFill>
                  <a:srgbClr val="000000"/>
                </a:solidFill>
                <a:latin typeface="Helvetica Neue"/>
                <a:ea typeface="Helvetica Neue"/>
                <a:cs typeface="Helvetica Neue"/>
                <a:sym typeface="Helvetica Neue"/>
              </a:defRPr>
            </a:pPr>
            <a:r>
              <a:t>How can Dakota ask for a dental dam?</a:t>
            </a:r>
            <a:br/>
            <a:r>
              <a:t>How can Dakota set boundaries of needing barrier methods?</a:t>
            </a:r>
          </a:p>
        </p:txBody>
      </p:sp>
      <p:pic>
        <p:nvPicPr>
          <p:cNvPr id="361" name="Screen Shot 2018-10-10 at 8.46.15 AM.png" descr="Screen Shot 2018-10-10 at 8.46.15 AM.png"/>
          <p:cNvPicPr>
            <a:picLocks noChangeAspect="1"/>
          </p:cNvPicPr>
          <p:nvPr/>
        </p:nvPicPr>
        <p:blipFill>
          <a:blip r:embed="rId2">
            <a:extLst/>
          </a:blip>
          <a:stretch>
            <a:fillRect/>
          </a:stretch>
        </p:blipFill>
        <p:spPr>
          <a:xfrm>
            <a:off x="870076" y="6363123"/>
            <a:ext cx="2003104" cy="2833481"/>
          </a:xfrm>
          <a:prstGeom prst="rect">
            <a:avLst/>
          </a:prstGeom>
          <a:ln w="12700">
            <a:miter lim="400000"/>
          </a:ln>
        </p:spPr>
      </p:pic>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3" name="Activity 4"/>
          <p:cNvSpPr txBox="1"/>
          <p:nvPr>
            <p:ph type="title"/>
          </p:nvPr>
        </p:nvSpPr>
        <p:spPr>
          <a:xfrm>
            <a:off x="3953616" y="1742333"/>
            <a:ext cx="5097567" cy="1527321"/>
          </a:xfrm>
          <a:prstGeom prst="rect">
            <a:avLst/>
          </a:prstGeom>
        </p:spPr>
        <p:txBody>
          <a:bodyPr/>
          <a:lstStyle/>
          <a:p>
            <a:pPr/>
            <a:r>
              <a:t>Activity 4</a:t>
            </a:r>
          </a:p>
        </p:txBody>
      </p:sp>
      <p:sp>
        <p:nvSpPr>
          <p:cNvPr id="364" name="Dakota could pull away or pause the current activity and ask &quot;do you have a dental dam”. If Reese did not then Dakota should say something like, &quot;I want to give you oral but I want to make sure we are both safe so I want a barrier method. Do you have a condom I could make into one?&quot;.…"/>
          <p:cNvSpPr txBox="1"/>
          <p:nvPr>
            <p:ph type="body" idx="1"/>
          </p:nvPr>
        </p:nvSpPr>
        <p:spPr>
          <a:xfrm>
            <a:off x="952500" y="3538559"/>
            <a:ext cx="11099800" cy="5707697"/>
          </a:xfrm>
          <a:prstGeom prst="rect">
            <a:avLst/>
          </a:prstGeom>
        </p:spPr>
        <p:txBody>
          <a:bodyPr/>
          <a:lstStyle/>
          <a:p>
            <a:pPr marL="0" indent="0" defTabSz="420624">
              <a:spcBef>
                <a:spcPts val="3000"/>
              </a:spcBef>
              <a:buSzTx/>
              <a:buNone/>
              <a:defRPr sz="3240"/>
            </a:pPr>
            <a:r>
              <a:t>Dakota could pull away or pause the current activity and ask "do you have a dental dam”. If Reese did not then Dakota should say something like, "I want to give you oral but I want to make sure we are both safe so I want a barrier method. Do you have a condom I could make into one?". </a:t>
            </a:r>
          </a:p>
          <a:p>
            <a:pPr marL="0" indent="0" defTabSz="420624">
              <a:spcBef>
                <a:spcPts val="3000"/>
              </a:spcBef>
              <a:buSzTx/>
              <a:buNone/>
              <a:defRPr i="1" sz="3240"/>
            </a:pPr>
            <a:r>
              <a:t>Either well before hooking up or just before hooking up they both should discuss their needs for a barrier method and who will be bringing them, or if both parties will bring some. This ensures they will have them when they need them.</a:t>
            </a:r>
          </a:p>
        </p:txBody>
      </p:sp>
      <p:pic>
        <p:nvPicPr>
          <p:cNvPr id="365" name="Screen Shot 2018-10-10 at 11.30.37 AM.png" descr="Screen Shot 2018-10-10 at 11.30.37 AM.png"/>
          <p:cNvPicPr>
            <a:picLocks noChangeAspect="1"/>
          </p:cNvPicPr>
          <p:nvPr/>
        </p:nvPicPr>
        <p:blipFill>
          <a:blip r:embed="rId3">
            <a:extLst/>
          </a:blip>
          <a:stretch>
            <a:fillRect/>
          </a:stretch>
        </p:blipFill>
        <p:spPr>
          <a:xfrm>
            <a:off x="896521" y="1001110"/>
            <a:ext cx="3180981" cy="2229837"/>
          </a:xfrm>
          <a:prstGeom prst="rect">
            <a:avLst/>
          </a:prstGeom>
          <a:ln w="12700">
            <a:miter lim="400000"/>
          </a:ln>
        </p:spPr>
      </p:pic>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9" name="Activity 5"/>
          <p:cNvSpPr txBox="1"/>
          <p:nvPr>
            <p:ph type="title"/>
          </p:nvPr>
        </p:nvSpPr>
        <p:spPr>
          <a:xfrm>
            <a:off x="952500" y="573171"/>
            <a:ext cx="11099800" cy="1520658"/>
          </a:xfrm>
          <a:prstGeom prst="rect">
            <a:avLst/>
          </a:prstGeom>
        </p:spPr>
        <p:txBody>
          <a:bodyPr/>
          <a:lstStyle/>
          <a:p>
            <a:pPr/>
            <a:r>
              <a:t>Activity 5</a:t>
            </a:r>
          </a:p>
        </p:txBody>
      </p:sp>
      <p:sp>
        <p:nvSpPr>
          <p:cNvPr id="370" name="Amari and Quinn had just gone on a wonderful sushi date. Quinn paid for dinner, then invited Amari back for coffee at her place. She was thrilled when he said yes. They got back to Quinn’s place. Soon enough they were making-out. Amari didn’t want things to go further and when he felt her hand near his waistline he pulled away..."/>
          <p:cNvSpPr txBox="1"/>
          <p:nvPr>
            <p:ph type="body" sz="half" idx="1"/>
          </p:nvPr>
        </p:nvSpPr>
        <p:spPr>
          <a:xfrm>
            <a:off x="952500" y="2158527"/>
            <a:ext cx="11099800" cy="4398954"/>
          </a:xfrm>
          <a:prstGeom prst="rect">
            <a:avLst/>
          </a:prstGeom>
        </p:spPr>
        <p:txBody>
          <a:bodyPr/>
          <a:lstStyle>
            <a:lvl1pPr marL="0" indent="0" defTabSz="490727">
              <a:spcBef>
                <a:spcPts val="3500"/>
              </a:spcBef>
              <a:buSzTx/>
              <a:buNone/>
              <a:defRPr sz="3780"/>
            </a:lvl1pPr>
          </a:lstStyle>
          <a:p>
            <a:pPr/>
            <a:r>
              <a:t>Amari and Quinn had just gone on a wonderful sushi date. Quinn paid for dinner, then invited Amari back for coffee at her place. She was thrilled when he said yes. They got back to Quinn’s place. Soon enough they were making-out. Amari didn’t want things to go further and when he felt her hand near his waistline he pulled away...</a:t>
            </a:r>
          </a:p>
        </p:txBody>
      </p:sp>
      <p:sp>
        <p:nvSpPr>
          <p:cNvPr id="371" name="What should Amari say to Quinn?"/>
          <p:cNvSpPr txBox="1"/>
          <p:nvPr/>
        </p:nvSpPr>
        <p:spPr>
          <a:xfrm>
            <a:off x="3296180" y="7705797"/>
            <a:ext cx="8312852" cy="83393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spcBef>
                <a:spcPts val="0"/>
              </a:spcBef>
              <a:defRPr spc="0" sz="3700">
                <a:solidFill>
                  <a:srgbClr val="000000"/>
                </a:solidFill>
                <a:latin typeface="Helvetica Neue"/>
                <a:ea typeface="Helvetica Neue"/>
                <a:cs typeface="Helvetica Neue"/>
                <a:sym typeface="Helvetica Neue"/>
              </a:defRPr>
            </a:lvl1pPr>
          </a:lstStyle>
          <a:p>
            <a:pPr/>
            <a:r>
              <a:t>What should Amari say to Quinn? </a:t>
            </a:r>
            <a:endParaRPr sz="1200"/>
          </a:p>
        </p:txBody>
      </p:sp>
      <p:pic>
        <p:nvPicPr>
          <p:cNvPr id="372" name="Screen Shot 2018-10-10 at 8.46.15 AM.png" descr="Screen Shot 2018-10-10 at 8.46.15 AM.png"/>
          <p:cNvPicPr>
            <a:picLocks noChangeAspect="1"/>
          </p:cNvPicPr>
          <p:nvPr/>
        </p:nvPicPr>
        <p:blipFill>
          <a:blip r:embed="rId2">
            <a:extLst/>
          </a:blip>
          <a:srcRect l="17376" t="0" r="0" b="0"/>
          <a:stretch>
            <a:fillRect/>
          </a:stretch>
        </p:blipFill>
        <p:spPr>
          <a:xfrm>
            <a:off x="1524562" y="6622179"/>
            <a:ext cx="1752881" cy="3001000"/>
          </a:xfrm>
          <a:prstGeom prst="rect">
            <a:avLst/>
          </a:prstGeom>
          <a:ln w="12700">
            <a:miter lim="400000"/>
          </a:ln>
        </p:spPr>
      </p:pic>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4" name="Activity 5"/>
          <p:cNvSpPr txBox="1"/>
          <p:nvPr>
            <p:ph type="title"/>
          </p:nvPr>
        </p:nvSpPr>
        <p:spPr>
          <a:xfrm>
            <a:off x="3953616" y="1742333"/>
            <a:ext cx="5097567" cy="1527321"/>
          </a:xfrm>
          <a:prstGeom prst="rect">
            <a:avLst/>
          </a:prstGeom>
        </p:spPr>
        <p:txBody>
          <a:bodyPr/>
          <a:lstStyle/>
          <a:p>
            <a:pPr/>
            <a:r>
              <a:t>Activity 5</a:t>
            </a:r>
          </a:p>
        </p:txBody>
      </p:sp>
      <p:sp>
        <p:nvSpPr>
          <p:cNvPr id="375" name="Amari should tell Quinn that he didn't want things to go further. He could phrase this many ways. One way is to stop kissing Quinn, pull away and say &quot;I've had a good time tonight but I do not want to do any more than kiss”.…"/>
          <p:cNvSpPr txBox="1"/>
          <p:nvPr>
            <p:ph type="body" idx="1"/>
          </p:nvPr>
        </p:nvSpPr>
        <p:spPr>
          <a:xfrm>
            <a:off x="952500" y="3538559"/>
            <a:ext cx="11099800" cy="5707697"/>
          </a:xfrm>
          <a:prstGeom prst="rect">
            <a:avLst/>
          </a:prstGeom>
        </p:spPr>
        <p:txBody>
          <a:bodyPr/>
          <a:lstStyle/>
          <a:p>
            <a:pPr marL="0" indent="0" defTabSz="531622">
              <a:spcBef>
                <a:spcPts val="3800"/>
              </a:spcBef>
              <a:buSzTx/>
              <a:buNone/>
              <a:defRPr sz="4095"/>
            </a:pPr>
            <a:r>
              <a:t>Amari should tell Quinn that he didn't want things to go further. He could phrase this many ways. One way is to stop kissing Quinn, pull away and say "I've had a good time tonight but I do not want to do any more than kiss”. </a:t>
            </a:r>
          </a:p>
          <a:p>
            <a:pPr marL="0" indent="0" defTabSz="531622">
              <a:spcBef>
                <a:spcPts val="3800"/>
              </a:spcBef>
              <a:buSzTx/>
              <a:buNone/>
              <a:defRPr sz="4095"/>
            </a:pPr>
            <a:r>
              <a:t>At this point, Amari can decide if he wants to stay or leave. Quinn should respect any decision he makes. </a:t>
            </a:r>
          </a:p>
        </p:txBody>
      </p:sp>
      <p:pic>
        <p:nvPicPr>
          <p:cNvPr id="376" name="Screen Shot 2018-10-10 at 11.30.37 AM.png" descr="Screen Shot 2018-10-10 at 11.30.37 AM.png"/>
          <p:cNvPicPr>
            <a:picLocks noChangeAspect="1"/>
          </p:cNvPicPr>
          <p:nvPr/>
        </p:nvPicPr>
        <p:blipFill>
          <a:blip r:embed="rId3">
            <a:extLst/>
          </a:blip>
          <a:stretch>
            <a:fillRect/>
          </a:stretch>
        </p:blipFill>
        <p:spPr>
          <a:xfrm>
            <a:off x="896521" y="1001110"/>
            <a:ext cx="3180981" cy="2229837"/>
          </a:xfrm>
          <a:prstGeom prst="rect">
            <a:avLst/>
          </a:prstGeom>
          <a:ln w="12700">
            <a:miter lim="400000"/>
          </a:ln>
        </p:spPr>
      </p:pic>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0" name="Presentation created by:…"/>
          <p:cNvSpPr txBox="1"/>
          <p:nvPr/>
        </p:nvSpPr>
        <p:spPr>
          <a:xfrm>
            <a:off x="2077493" y="5393670"/>
            <a:ext cx="4857742" cy="202097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ctr">
              <a:spcBef>
                <a:spcPts val="0"/>
              </a:spcBef>
              <a:defRPr b="1" i="0" spc="0" sz="3100">
                <a:solidFill>
                  <a:srgbClr val="000000"/>
                </a:solidFill>
                <a:latin typeface="Helvetica Neue"/>
                <a:ea typeface="Helvetica Neue"/>
                <a:cs typeface="Helvetica Neue"/>
                <a:sym typeface="Helvetica Neue"/>
              </a:defRPr>
            </a:pPr>
            <a:r>
              <a:t>Presentation created by: </a:t>
            </a:r>
          </a:p>
          <a:p>
            <a:pPr algn="ctr">
              <a:spcBef>
                <a:spcPts val="0"/>
              </a:spcBef>
              <a:defRPr i="0" spc="0" sz="3100">
                <a:solidFill>
                  <a:srgbClr val="000000"/>
                </a:solidFill>
                <a:latin typeface="Helvetica Neue"/>
                <a:ea typeface="Helvetica Neue"/>
                <a:cs typeface="Helvetica Neue"/>
                <a:sym typeface="Helvetica Neue"/>
              </a:defRPr>
            </a:pPr>
            <a:r>
              <a:t>The Red Door</a:t>
            </a:r>
          </a:p>
          <a:p>
            <a:pPr algn="ctr">
              <a:spcBef>
                <a:spcPts val="0"/>
              </a:spcBef>
              <a:defRPr i="0" spc="0" sz="3100">
                <a:solidFill>
                  <a:srgbClr val="000000"/>
                </a:solidFill>
                <a:latin typeface="Helvetica Neue"/>
                <a:ea typeface="Helvetica Neue"/>
                <a:cs typeface="Helvetica Neue"/>
                <a:sym typeface="Helvetica Neue"/>
              </a:defRPr>
            </a:pPr>
            <a:r>
              <a:t>Kentville NS</a:t>
            </a:r>
          </a:p>
          <a:p>
            <a:pPr algn="ctr">
              <a:spcBef>
                <a:spcPts val="0"/>
              </a:spcBef>
              <a:defRPr i="0" spc="0" sz="3100">
                <a:solidFill>
                  <a:srgbClr val="000000"/>
                </a:solidFill>
                <a:latin typeface="Helvetica Neue"/>
                <a:ea typeface="Helvetica Neue"/>
                <a:cs typeface="Helvetica Neue"/>
                <a:sym typeface="Helvetica Neue"/>
              </a:defRPr>
            </a:pPr>
            <a:r>
              <a:rPr u="sng">
                <a:hlinkClick r:id="rId3" invalidUrl="" action="" tgtFrame="" tooltip="" history="1" highlightClick="0" endSnd="0"/>
              </a:rPr>
              <a:t>www.thereddoor.ca</a:t>
            </a:r>
          </a:p>
        </p:txBody>
      </p:sp>
      <p:pic>
        <p:nvPicPr>
          <p:cNvPr id="381" name="558524_148019931995462_1063291883_n.jpg" descr="558524_148019931995462_1063291883_n.jpg"/>
          <p:cNvPicPr>
            <a:picLocks noChangeAspect="1"/>
          </p:cNvPicPr>
          <p:nvPr/>
        </p:nvPicPr>
        <p:blipFill>
          <a:blip r:embed="rId4">
            <a:extLst/>
          </a:blip>
          <a:srcRect l="5040" t="0" r="1145" b="5724"/>
          <a:stretch>
            <a:fillRect/>
          </a:stretch>
        </p:blipFill>
        <p:spPr>
          <a:xfrm>
            <a:off x="9250591" y="-43657"/>
            <a:ext cx="3758105" cy="9841059"/>
          </a:xfrm>
          <a:prstGeom prst="rect">
            <a:avLst/>
          </a:prstGeom>
          <a:ln w="12700">
            <a:miter lim="400000"/>
          </a:ln>
        </p:spPr>
      </p:pic>
      <p:sp>
        <p:nvSpPr>
          <p:cNvPr id="382" name="Thank You!"/>
          <p:cNvSpPr txBox="1"/>
          <p:nvPr/>
        </p:nvSpPr>
        <p:spPr>
          <a:xfrm>
            <a:off x="1025929" y="3112876"/>
            <a:ext cx="6960871" cy="162686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i="0" spc="0" sz="10000">
                <a:solidFill>
                  <a:srgbClr val="000000"/>
                </a:solidFill>
                <a:latin typeface="Helvetica Neue Medium"/>
                <a:ea typeface="Helvetica Neue Medium"/>
                <a:cs typeface="Helvetica Neue Medium"/>
                <a:sym typeface="Helvetica Neue Medium"/>
              </a:defRPr>
            </a:lvl1pPr>
          </a:lstStyle>
          <a:p>
            <a:pPr/>
            <a:r>
              <a:t>Thank You! </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New_Template9">
  <a:themeElements>
    <a:clrScheme name="New_Template9">
      <a:dk1>
        <a:srgbClr val="5C5C5C"/>
      </a:dk1>
      <a:lt1>
        <a:srgbClr val="FFFFFF"/>
      </a:lt1>
      <a:dk2>
        <a:srgbClr val="5C5C5C"/>
      </a:dk2>
      <a:lt2>
        <a:srgbClr val="CBCBCB"/>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New_Template9">
      <a:majorFont>
        <a:latin typeface="DIN Condensed"/>
        <a:ea typeface="DIN Condensed"/>
        <a:cs typeface="DIN Condensed"/>
      </a:majorFont>
      <a:minorFont>
        <a:latin typeface="DIN Condensed"/>
        <a:ea typeface="DIN Condensed"/>
        <a:cs typeface="DIN Condensed"/>
      </a:minorFont>
    </a:fontScheme>
    <a:fmtScheme name="New_Templat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522454"/>
            <a:satOff val="1153"/>
            <a:lumOff val="13444"/>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DIN Alternate"/>
            <a:ea typeface="DIN Alternate"/>
            <a:cs typeface="DIN Alternate"/>
            <a:sym typeface="DIN Alternat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747676"/>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New_Template9">
  <a:themeElements>
    <a:clrScheme name="New_Template9">
      <a:dk1>
        <a:srgbClr val="000000"/>
      </a:dk1>
      <a:lt1>
        <a:srgbClr val="FFFFFF"/>
      </a:lt1>
      <a:dk2>
        <a:srgbClr val="5C5C5C"/>
      </a:dk2>
      <a:lt2>
        <a:srgbClr val="CBCBCB"/>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New_Template9">
      <a:majorFont>
        <a:latin typeface="DIN Condensed"/>
        <a:ea typeface="DIN Condensed"/>
        <a:cs typeface="DIN Condensed"/>
      </a:majorFont>
      <a:minorFont>
        <a:latin typeface="DIN Condensed"/>
        <a:ea typeface="DIN Condensed"/>
        <a:cs typeface="DIN Condensed"/>
      </a:minorFont>
    </a:fontScheme>
    <a:fmtScheme name="New_Templat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522454"/>
            <a:satOff val="1153"/>
            <a:lumOff val="13444"/>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DIN Alternate"/>
            <a:ea typeface="DIN Alternate"/>
            <a:cs typeface="DIN Alternate"/>
            <a:sym typeface="DIN Alternat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747676"/>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100000"/>
          </a:lnSpc>
          <a:spcBef>
            <a:spcPts val="1400"/>
          </a:spcBef>
          <a:spcAft>
            <a:spcPts val="0"/>
          </a:spcAft>
          <a:buClrTx/>
          <a:buSzTx/>
          <a:buFontTx/>
          <a:buNone/>
          <a:tabLst/>
          <a:defRPr b="0" baseline="0" cap="none" i="1" spc="28" strike="noStrike" sz="2800" u="none" kumimoji="0" normalizeH="0">
            <a:ln>
              <a:noFill/>
            </a:ln>
            <a:solidFill>
              <a:srgbClr val="5C5C5C"/>
            </a:solidFill>
            <a:effectLst/>
            <a:uFillTx/>
            <a:latin typeface="Iowan Old Style"/>
            <a:ea typeface="Iowan Old Style"/>
            <a:cs typeface="Iowan Old Style"/>
            <a:sym typeface="Iowan Old Styl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