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notesSlides/notesSlide1.xml" ContentType="application/vnd.openxmlformats-officedocument.presentationml.notesSlide+xml"/>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5" name="Shape 125"/>
          <p:cNvSpPr/>
          <p:nvPr>
            <p:ph type="sldImg"/>
          </p:nvPr>
        </p:nvSpPr>
        <p:spPr>
          <a:xfrm>
            <a:off x="1143000" y="685800"/>
            <a:ext cx="4572000" cy="3429000"/>
          </a:xfrm>
          <a:prstGeom prst="rect">
            <a:avLst/>
          </a:prstGeom>
        </p:spPr>
        <p:txBody>
          <a:bodyPr/>
          <a:lstStyle/>
          <a:p>
            <a:pPr/>
          </a:p>
        </p:txBody>
      </p:sp>
      <p:sp>
        <p:nvSpPr>
          <p:cNvPr id="126" name="Shape 1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 Id="rId3" Type="http://schemas.openxmlformats.org/officeDocument/2006/relationships/hyperlink" Target="https://www.genderspectrum.org/quick-links/understanding-gender/" TargetMode="External"/><Relationship Id="rId4" Type="http://schemas.openxmlformats.org/officeDocument/2006/relationships/hyperlink" Target="http://teentalk.ca/learn-about/gender-identity/" TargetMode="External"/><Relationship Id="rId5" Type="http://schemas.openxmlformats.org/officeDocument/2006/relationships/hyperlink" Target="https://www.sexandu.ca/lgbttq/gender-identity/" TargetMode="External"/><Relationship Id="rId6" Type="http://schemas.openxmlformats.org/officeDocument/2006/relationships/hyperlink" Target="https://www.cbsnews.com/news/transgender-gender-identity-terms-glossary/"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Shape 327"/>
          <p:cNvSpPr/>
          <p:nvPr>
            <p:ph type="sldImg"/>
          </p:nvPr>
        </p:nvSpPr>
        <p:spPr>
          <a:prstGeom prst="rect">
            <a:avLst/>
          </a:prstGeom>
        </p:spPr>
        <p:txBody>
          <a:bodyPr/>
          <a:lstStyle/>
          <a:p>
            <a:pPr/>
          </a:p>
        </p:txBody>
      </p:sp>
      <p:sp>
        <p:nvSpPr>
          <p:cNvPr id="328" name="Shape 328"/>
          <p:cNvSpPr/>
          <p:nvPr>
            <p:ph type="body" sz="quarter" idx="1"/>
          </p:nvPr>
        </p:nvSpPr>
        <p:spPr>
          <a:prstGeom prst="rect">
            <a:avLst/>
          </a:prstGeom>
        </p:spPr>
        <p:txBody>
          <a:bodyPr/>
          <a:lstStyle/>
          <a:p>
            <a:pPr/>
            <a:r>
              <a:t>Sources:</a:t>
            </a:r>
          </a:p>
          <a:p>
            <a:pPr/>
            <a:r>
              <a:rPr u="sng">
                <a:hlinkClick r:id="rId3" invalidUrl="" action="" tgtFrame="" tooltip="" history="1" highlightClick="0" endSnd="0"/>
              </a:rPr>
              <a:t>https://www.genderspectrum.org/quick-links/understanding-gender/</a:t>
            </a:r>
          </a:p>
          <a:p>
            <a:pPr/>
            <a:r>
              <a:rPr u="sng">
                <a:hlinkClick r:id="rId4" invalidUrl="" action="" tgtFrame="" tooltip="" history="1" highlightClick="0" endSnd="0"/>
              </a:rPr>
              <a:t>http://teentalk.ca/learn-about/gender-identity/</a:t>
            </a:r>
          </a:p>
          <a:p>
            <a:pPr/>
            <a:r>
              <a:rPr u="sng">
                <a:hlinkClick r:id="rId5" invalidUrl="" action="" tgtFrame="" tooltip="" history="1" highlightClick="0" endSnd="0"/>
              </a:rPr>
              <a:t>https://www.sexandu.ca/lgbttq/gender-identity/</a:t>
            </a:r>
          </a:p>
          <a:p>
            <a:pPr/>
            <a:r>
              <a:rPr u="sng">
                <a:hlinkClick r:id="rId6" invalidUrl="" action="" tgtFrame="" tooltip="" history="1" highlightClick="0" endSnd="0"/>
              </a:rPr>
              <a:t>https://www.cbsnews.com/news/transgender-gender-identity-terms-glossary/</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r">
              <a:lnSpc>
                <a:spcPct val="70000"/>
              </a:lnSpc>
              <a:spcBef>
                <a:spcPts val="600"/>
              </a:spcBef>
              <a:buSzTx/>
              <a:buNone/>
              <a:defRPr i="1" sz="4800">
                <a:latin typeface="Iowan Old Style"/>
                <a:ea typeface="Iowan Old Style"/>
                <a:cs typeface="Iowan Old Style"/>
                <a:sym typeface="Iowan Old Style"/>
              </a:defRPr>
            </a:lvl1pPr>
            <a:lvl2pPr marL="0" indent="0" algn="r">
              <a:lnSpc>
                <a:spcPct val="70000"/>
              </a:lnSpc>
              <a:spcBef>
                <a:spcPts val="600"/>
              </a:spcBef>
              <a:buSzTx/>
              <a:buNone/>
              <a:defRPr i="1" sz="4800">
                <a:latin typeface="Iowan Old Style"/>
                <a:ea typeface="Iowan Old Style"/>
                <a:cs typeface="Iowan Old Style"/>
                <a:sym typeface="Iowan Old Style"/>
              </a:defRPr>
            </a:lvl2pPr>
            <a:lvl3pPr marL="0" indent="0" algn="r">
              <a:lnSpc>
                <a:spcPct val="70000"/>
              </a:lnSpc>
              <a:spcBef>
                <a:spcPts val="600"/>
              </a:spcBef>
              <a:buSzTx/>
              <a:buNone/>
              <a:defRPr i="1" sz="4800">
                <a:latin typeface="Iowan Old Style"/>
                <a:ea typeface="Iowan Old Style"/>
                <a:cs typeface="Iowan Old Style"/>
                <a:sym typeface="Iowan Old Style"/>
              </a:defRPr>
            </a:lvl3pPr>
            <a:lvl4pPr marL="0" indent="0" algn="r">
              <a:lnSpc>
                <a:spcPct val="70000"/>
              </a:lnSpc>
              <a:spcBef>
                <a:spcPts val="600"/>
              </a:spcBef>
              <a:buSzTx/>
              <a:buNone/>
              <a:defRPr i="1" sz="4800">
                <a:latin typeface="Iowan Old Style"/>
                <a:ea typeface="Iowan Old Style"/>
                <a:cs typeface="Iowan Old Style"/>
                <a:sym typeface="Iowan Old Style"/>
              </a:defRPr>
            </a:lvl4pPr>
            <a:lvl5pPr marL="0" indent="0" algn="r">
              <a:lnSpc>
                <a:spcPct val="70000"/>
              </a:lnSpc>
              <a:spcBef>
                <a:spcPts val="600"/>
              </a:spcBef>
              <a:buSzTx/>
              <a:buNone/>
              <a:defRPr i="1" sz="4800">
                <a:latin typeface="Iowan Old Style"/>
                <a:ea typeface="Iowan Old Style"/>
                <a:cs typeface="Iowan Old Style"/>
                <a:sym typeface="Iowan Old Style"/>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2088" y="289099"/>
            <a:ext cx="9753603" cy="6505789"/>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r">
              <a:lnSpc>
                <a:spcPct val="70000"/>
              </a:lnSpc>
              <a:spcBef>
                <a:spcPts val="600"/>
              </a:spcBef>
              <a:buSzTx/>
              <a:buNone/>
              <a:defRPr i="1" sz="4800">
                <a:latin typeface="Iowan Old Style"/>
                <a:ea typeface="Iowan Old Style"/>
                <a:cs typeface="Iowan Old Style"/>
                <a:sym typeface="Iowan Old Style"/>
              </a:defRPr>
            </a:lvl1pPr>
            <a:lvl2pPr marL="0" indent="0" algn="r">
              <a:lnSpc>
                <a:spcPct val="70000"/>
              </a:lnSpc>
              <a:spcBef>
                <a:spcPts val="600"/>
              </a:spcBef>
              <a:buSzTx/>
              <a:buNone/>
              <a:defRPr i="1" sz="4800">
                <a:latin typeface="Iowan Old Style"/>
                <a:ea typeface="Iowan Old Style"/>
                <a:cs typeface="Iowan Old Style"/>
                <a:sym typeface="Iowan Old Style"/>
              </a:defRPr>
            </a:lvl2pPr>
            <a:lvl3pPr marL="0" indent="0" algn="r">
              <a:lnSpc>
                <a:spcPct val="70000"/>
              </a:lnSpc>
              <a:spcBef>
                <a:spcPts val="600"/>
              </a:spcBef>
              <a:buSzTx/>
              <a:buNone/>
              <a:defRPr i="1" sz="4800">
                <a:latin typeface="Iowan Old Style"/>
                <a:ea typeface="Iowan Old Style"/>
                <a:cs typeface="Iowan Old Style"/>
                <a:sym typeface="Iowan Old Style"/>
              </a:defRPr>
            </a:lvl3pPr>
            <a:lvl4pPr marL="0" indent="0" algn="r">
              <a:lnSpc>
                <a:spcPct val="70000"/>
              </a:lnSpc>
              <a:spcBef>
                <a:spcPts val="600"/>
              </a:spcBef>
              <a:buSzTx/>
              <a:buNone/>
              <a:defRPr i="1" sz="4800">
                <a:latin typeface="Iowan Old Style"/>
                <a:ea typeface="Iowan Old Style"/>
                <a:cs typeface="Iowan Old Style"/>
                <a:sym typeface="Iowan Old Style"/>
              </a:defRPr>
            </a:lvl4pPr>
            <a:lvl5pPr marL="0" indent="0" algn="r">
              <a:lnSpc>
                <a:spcPct val="70000"/>
              </a:lnSpc>
              <a:spcBef>
                <a:spcPts val="600"/>
              </a:spcBef>
              <a:buSzTx/>
              <a:buNone/>
              <a:defRPr i="1" sz="4800">
                <a:latin typeface="Iowan Old Style"/>
                <a:ea typeface="Iowan Old Style"/>
                <a:cs typeface="Iowan Old Style"/>
                <a:sym typeface="Iowan Old Style"/>
              </a:defRPr>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idx="13"/>
          </p:nvPr>
        </p:nvSpPr>
        <p:spPr>
          <a:xfrm>
            <a:off x="2263775" y="613833"/>
            <a:ext cx="12401550" cy="8267701"/>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lgn="ctr">
              <a:lnSpc>
                <a:spcPct val="100000"/>
              </a:lnSpc>
              <a:defRPr cap="none" sz="6000">
                <a:latin typeface="+mn-lt"/>
                <a:ea typeface="+mn-ea"/>
                <a:cs typeface="+mn-cs"/>
                <a:sym typeface="Helvetica Neue Medium"/>
              </a:defRPr>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r">
              <a:lnSpc>
                <a:spcPct val="70000"/>
              </a:lnSpc>
              <a:spcBef>
                <a:spcPts val="600"/>
              </a:spcBef>
              <a:buSzTx/>
              <a:buNone/>
              <a:defRPr i="1" sz="4800">
                <a:latin typeface="Iowan Old Style"/>
                <a:ea typeface="Iowan Old Style"/>
                <a:cs typeface="Iowan Old Style"/>
                <a:sym typeface="Iowan Old Style"/>
              </a:defRPr>
            </a:lvl1pPr>
            <a:lvl2pPr marL="0" indent="0" algn="r">
              <a:lnSpc>
                <a:spcPct val="70000"/>
              </a:lnSpc>
              <a:spcBef>
                <a:spcPts val="600"/>
              </a:spcBef>
              <a:buSzTx/>
              <a:buNone/>
              <a:defRPr i="1" sz="4800">
                <a:latin typeface="Iowan Old Style"/>
                <a:ea typeface="Iowan Old Style"/>
                <a:cs typeface="Iowan Old Style"/>
                <a:sym typeface="Iowan Old Style"/>
              </a:defRPr>
            </a:lvl2pPr>
            <a:lvl3pPr marL="0" indent="0" algn="r">
              <a:lnSpc>
                <a:spcPct val="70000"/>
              </a:lnSpc>
              <a:spcBef>
                <a:spcPts val="600"/>
              </a:spcBef>
              <a:buSzTx/>
              <a:buNone/>
              <a:defRPr i="1" sz="4800">
                <a:latin typeface="Iowan Old Style"/>
                <a:ea typeface="Iowan Old Style"/>
                <a:cs typeface="Iowan Old Style"/>
                <a:sym typeface="Iowan Old Style"/>
              </a:defRPr>
            </a:lvl3pPr>
            <a:lvl4pPr marL="0" indent="0" algn="r">
              <a:lnSpc>
                <a:spcPct val="70000"/>
              </a:lnSpc>
              <a:spcBef>
                <a:spcPts val="600"/>
              </a:spcBef>
              <a:buSzTx/>
              <a:buNone/>
              <a:defRPr i="1" sz="4800">
                <a:latin typeface="Iowan Old Style"/>
                <a:ea typeface="Iowan Old Style"/>
                <a:cs typeface="Iowan Old Style"/>
                <a:sym typeface="Iowan Old Style"/>
              </a:defRPr>
            </a:lvl4pPr>
            <a:lvl5pPr marL="0" indent="0" algn="r">
              <a:lnSpc>
                <a:spcPct val="70000"/>
              </a:lnSpc>
              <a:spcBef>
                <a:spcPts val="600"/>
              </a:spcBef>
              <a:buSzTx/>
              <a:buNone/>
              <a:defRPr i="1" sz="4800">
                <a:latin typeface="Iowan Old Style"/>
                <a:ea typeface="Iowan Old Style"/>
                <a:cs typeface="Iowan Old Style"/>
                <a:sym typeface="Iowan Old Style"/>
              </a:defRPr>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idx="13"/>
          </p:nvPr>
        </p:nvSpPr>
        <p:spPr>
          <a:xfrm>
            <a:off x="4086225" y="2586566"/>
            <a:ext cx="9429750" cy="6286501"/>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680200" y="5029200"/>
            <a:ext cx="6054748" cy="4038600"/>
          </a:xfrm>
          <a:prstGeom prst="rect">
            <a:avLst/>
          </a:prstGeom>
        </p:spPr>
        <p:txBody>
          <a:bodyPr lIns="91439" tIns="45719" rIns="91439" bIns="45719" anchor="t">
            <a:noAutofit/>
          </a:bodyPr>
          <a:lstStyle/>
          <a:p>
            <a:pPr/>
          </a:p>
        </p:txBody>
      </p:sp>
      <p:sp>
        <p:nvSpPr>
          <p:cNvPr id="84" name="Image"/>
          <p:cNvSpPr/>
          <p:nvPr>
            <p:ph type="pic" sz="quarter" idx="14"/>
          </p:nvPr>
        </p:nvSpPr>
        <p:spPr>
          <a:xfrm>
            <a:off x="6502400" y="889000"/>
            <a:ext cx="5867400" cy="3911601"/>
          </a:xfrm>
          <a:prstGeom prst="rect">
            <a:avLst/>
          </a:prstGeom>
        </p:spPr>
        <p:txBody>
          <a:bodyPr lIns="91439" tIns="45719" rIns="91439" bIns="45719" anchor="t">
            <a:noAutofit/>
          </a:bodyPr>
          <a:lstStyle/>
          <a:p>
            <a:pPr/>
          </a:p>
        </p:txBody>
      </p:sp>
      <p:sp>
        <p:nvSpPr>
          <p:cNvPr id="85" name="Image"/>
          <p:cNvSpPr/>
          <p:nvPr>
            <p:ph type="pic" idx="15"/>
          </p:nvPr>
        </p:nvSpPr>
        <p:spPr>
          <a:xfrm>
            <a:off x="-2374900" y="889000"/>
            <a:ext cx="11982450" cy="79883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949853" y="0"/>
            <a:ext cx="14904506" cy="99441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17" name="Title Text"/>
          <p:cNvSpPr txBox="1"/>
          <p:nvPr>
            <p:ph type="title"/>
          </p:nvPr>
        </p:nvSpPr>
        <p:spPr>
          <a:prstGeom prst="rect">
            <a:avLst/>
          </a:prstGeom>
        </p:spPr>
        <p:txBody>
          <a:bodyPr/>
          <a:lstStyle>
            <a:lvl1pPr algn="ctr">
              <a:lnSpc>
                <a:spcPct val="100000"/>
              </a:lnSpc>
              <a:defRPr cap="none" sz="8000">
                <a:latin typeface="+mn-lt"/>
                <a:ea typeface="+mn-ea"/>
                <a:cs typeface="+mn-cs"/>
                <a:sym typeface="Helvetica Neue Medium"/>
              </a:defRPr>
            </a:lvl1pPr>
          </a:lstStyle>
          <a:p>
            <a:pPr/>
            <a:r>
              <a:t>Title Text</a:t>
            </a:r>
          </a:p>
        </p:txBody>
      </p:sp>
      <p:sp>
        <p:nvSpPr>
          <p:cNvPr id="118"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xmlns:p14="http://schemas.microsoft.com/office/powerpoint/2010/main" spd="med" advClick="1"/>
  <p:txStyles>
    <p:titleStyle>
      <a:lvl1pPr marL="0" marR="0" indent="0" algn="r" defTabSz="584200" rtl="0" latinLnBrk="0">
        <a:lnSpc>
          <a:spcPct val="80000"/>
        </a:lnSpc>
        <a:spcBef>
          <a:spcPts val="0"/>
        </a:spcBef>
        <a:spcAft>
          <a:spcPts val="0"/>
        </a:spcAft>
        <a:buClrTx/>
        <a:buSzTx/>
        <a:buFontTx/>
        <a:buNone/>
        <a:tabLst/>
        <a:defRPr b="0" baseline="0" cap="all" i="0" spc="0" strike="noStrike" sz="12100" u="none">
          <a:solidFill>
            <a:srgbClr val="000000"/>
          </a:solidFill>
          <a:uFillTx/>
          <a:latin typeface="+mj-lt"/>
          <a:ea typeface="+mj-ea"/>
          <a:cs typeface="+mj-cs"/>
          <a:sym typeface="DIN Condensed"/>
        </a:defRPr>
      </a:lvl1pPr>
      <a:lvl2pPr marL="0" marR="0" indent="0" algn="r" defTabSz="584200" rtl="0" latinLnBrk="0">
        <a:lnSpc>
          <a:spcPct val="80000"/>
        </a:lnSpc>
        <a:spcBef>
          <a:spcPts val="0"/>
        </a:spcBef>
        <a:spcAft>
          <a:spcPts val="0"/>
        </a:spcAft>
        <a:buClrTx/>
        <a:buSzTx/>
        <a:buFontTx/>
        <a:buNone/>
        <a:tabLst/>
        <a:defRPr b="0" baseline="0" cap="all" i="0" spc="0" strike="noStrike" sz="12100" u="none">
          <a:solidFill>
            <a:srgbClr val="000000"/>
          </a:solidFill>
          <a:uFillTx/>
          <a:latin typeface="+mj-lt"/>
          <a:ea typeface="+mj-ea"/>
          <a:cs typeface="+mj-cs"/>
          <a:sym typeface="DIN Condensed"/>
        </a:defRPr>
      </a:lvl2pPr>
      <a:lvl3pPr marL="0" marR="0" indent="0" algn="r" defTabSz="584200" rtl="0" latinLnBrk="0">
        <a:lnSpc>
          <a:spcPct val="80000"/>
        </a:lnSpc>
        <a:spcBef>
          <a:spcPts val="0"/>
        </a:spcBef>
        <a:spcAft>
          <a:spcPts val="0"/>
        </a:spcAft>
        <a:buClrTx/>
        <a:buSzTx/>
        <a:buFontTx/>
        <a:buNone/>
        <a:tabLst/>
        <a:defRPr b="0" baseline="0" cap="all" i="0" spc="0" strike="noStrike" sz="12100" u="none">
          <a:solidFill>
            <a:srgbClr val="000000"/>
          </a:solidFill>
          <a:uFillTx/>
          <a:latin typeface="+mj-lt"/>
          <a:ea typeface="+mj-ea"/>
          <a:cs typeface="+mj-cs"/>
          <a:sym typeface="DIN Condensed"/>
        </a:defRPr>
      </a:lvl3pPr>
      <a:lvl4pPr marL="0" marR="0" indent="0" algn="r" defTabSz="584200" rtl="0" latinLnBrk="0">
        <a:lnSpc>
          <a:spcPct val="80000"/>
        </a:lnSpc>
        <a:spcBef>
          <a:spcPts val="0"/>
        </a:spcBef>
        <a:spcAft>
          <a:spcPts val="0"/>
        </a:spcAft>
        <a:buClrTx/>
        <a:buSzTx/>
        <a:buFontTx/>
        <a:buNone/>
        <a:tabLst/>
        <a:defRPr b="0" baseline="0" cap="all" i="0" spc="0" strike="noStrike" sz="12100" u="none">
          <a:solidFill>
            <a:srgbClr val="000000"/>
          </a:solidFill>
          <a:uFillTx/>
          <a:latin typeface="+mj-lt"/>
          <a:ea typeface="+mj-ea"/>
          <a:cs typeface="+mj-cs"/>
          <a:sym typeface="DIN Condensed"/>
        </a:defRPr>
      </a:lvl4pPr>
      <a:lvl5pPr marL="0" marR="0" indent="0" algn="r" defTabSz="584200" rtl="0" latinLnBrk="0">
        <a:lnSpc>
          <a:spcPct val="80000"/>
        </a:lnSpc>
        <a:spcBef>
          <a:spcPts val="0"/>
        </a:spcBef>
        <a:spcAft>
          <a:spcPts val="0"/>
        </a:spcAft>
        <a:buClrTx/>
        <a:buSzTx/>
        <a:buFontTx/>
        <a:buNone/>
        <a:tabLst/>
        <a:defRPr b="0" baseline="0" cap="all" i="0" spc="0" strike="noStrike" sz="12100" u="none">
          <a:solidFill>
            <a:srgbClr val="000000"/>
          </a:solidFill>
          <a:uFillTx/>
          <a:latin typeface="+mj-lt"/>
          <a:ea typeface="+mj-ea"/>
          <a:cs typeface="+mj-cs"/>
          <a:sym typeface="DIN Condensed"/>
        </a:defRPr>
      </a:lvl5pPr>
      <a:lvl6pPr marL="0" marR="0" indent="0" algn="r" defTabSz="584200" rtl="0" latinLnBrk="0">
        <a:lnSpc>
          <a:spcPct val="80000"/>
        </a:lnSpc>
        <a:spcBef>
          <a:spcPts val="0"/>
        </a:spcBef>
        <a:spcAft>
          <a:spcPts val="0"/>
        </a:spcAft>
        <a:buClrTx/>
        <a:buSzTx/>
        <a:buFontTx/>
        <a:buNone/>
        <a:tabLst/>
        <a:defRPr b="0" baseline="0" cap="all" i="0" spc="0" strike="noStrike" sz="12100" u="none">
          <a:solidFill>
            <a:srgbClr val="000000"/>
          </a:solidFill>
          <a:uFillTx/>
          <a:latin typeface="+mj-lt"/>
          <a:ea typeface="+mj-ea"/>
          <a:cs typeface="+mj-cs"/>
          <a:sym typeface="DIN Condensed"/>
        </a:defRPr>
      </a:lvl6pPr>
      <a:lvl7pPr marL="0" marR="0" indent="0" algn="r" defTabSz="584200" rtl="0" latinLnBrk="0">
        <a:lnSpc>
          <a:spcPct val="80000"/>
        </a:lnSpc>
        <a:spcBef>
          <a:spcPts val="0"/>
        </a:spcBef>
        <a:spcAft>
          <a:spcPts val="0"/>
        </a:spcAft>
        <a:buClrTx/>
        <a:buSzTx/>
        <a:buFontTx/>
        <a:buNone/>
        <a:tabLst/>
        <a:defRPr b="0" baseline="0" cap="all" i="0" spc="0" strike="noStrike" sz="12100" u="none">
          <a:solidFill>
            <a:srgbClr val="000000"/>
          </a:solidFill>
          <a:uFillTx/>
          <a:latin typeface="+mj-lt"/>
          <a:ea typeface="+mj-ea"/>
          <a:cs typeface="+mj-cs"/>
          <a:sym typeface="DIN Condensed"/>
        </a:defRPr>
      </a:lvl7pPr>
      <a:lvl8pPr marL="0" marR="0" indent="0" algn="r" defTabSz="584200" rtl="0" latinLnBrk="0">
        <a:lnSpc>
          <a:spcPct val="80000"/>
        </a:lnSpc>
        <a:spcBef>
          <a:spcPts val="0"/>
        </a:spcBef>
        <a:spcAft>
          <a:spcPts val="0"/>
        </a:spcAft>
        <a:buClrTx/>
        <a:buSzTx/>
        <a:buFontTx/>
        <a:buNone/>
        <a:tabLst/>
        <a:defRPr b="0" baseline="0" cap="all" i="0" spc="0" strike="noStrike" sz="12100" u="none">
          <a:solidFill>
            <a:srgbClr val="000000"/>
          </a:solidFill>
          <a:uFillTx/>
          <a:latin typeface="+mj-lt"/>
          <a:ea typeface="+mj-ea"/>
          <a:cs typeface="+mj-cs"/>
          <a:sym typeface="DIN Condensed"/>
        </a:defRPr>
      </a:lvl8pPr>
      <a:lvl9pPr marL="0" marR="0" indent="0" algn="r" defTabSz="584200" rtl="0" latinLnBrk="0">
        <a:lnSpc>
          <a:spcPct val="80000"/>
        </a:lnSpc>
        <a:spcBef>
          <a:spcPts val="0"/>
        </a:spcBef>
        <a:spcAft>
          <a:spcPts val="0"/>
        </a:spcAft>
        <a:buClrTx/>
        <a:buSzTx/>
        <a:buFontTx/>
        <a:buNone/>
        <a:tabLst/>
        <a:defRPr b="0" baseline="0" cap="all" i="0" spc="0" strike="noStrike" sz="12100" u="none">
          <a:solidFill>
            <a:srgbClr val="000000"/>
          </a:solidFill>
          <a:uFillTx/>
          <a:latin typeface="+mj-lt"/>
          <a:ea typeface="+mj-ea"/>
          <a:cs typeface="+mj-cs"/>
          <a:sym typeface="DIN Condensed"/>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 Id="rId3" Type="http://schemas.openxmlformats.org/officeDocument/2006/relationships/hyperlink" Target="http://www.soc.ucsb.edu/sexinfo/article/gender-binary"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thereddoor.ca" TargetMode="Externa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Notes for Facilitators"/>
          <p:cNvSpPr txBox="1"/>
          <p:nvPr>
            <p:ph type="title"/>
          </p:nvPr>
        </p:nvSpPr>
        <p:spPr>
          <a:xfrm>
            <a:off x="952500" y="2362200"/>
            <a:ext cx="11099800" cy="1379281"/>
          </a:xfrm>
          <a:prstGeom prst="rect">
            <a:avLst/>
          </a:prstGeom>
        </p:spPr>
        <p:txBody>
          <a:bodyPr/>
          <a:lstStyle>
            <a:lvl1pPr>
              <a:defRPr sz="6000"/>
            </a:lvl1pPr>
          </a:lstStyle>
          <a:p>
            <a:pPr/>
            <a:r>
              <a:t>Notes for Facilitators</a:t>
            </a:r>
          </a:p>
        </p:txBody>
      </p:sp>
      <p:sp>
        <p:nvSpPr>
          <p:cNvPr id="129" name="These topics are sensitive to some people and the way you facilitate these presentations is important. Please ensure you are hosting these topics in a safe and considerate environment.…"/>
          <p:cNvSpPr txBox="1"/>
          <p:nvPr>
            <p:ph type="body" idx="1"/>
          </p:nvPr>
        </p:nvSpPr>
        <p:spPr>
          <a:xfrm>
            <a:off x="952500" y="3676867"/>
            <a:ext cx="11099800" cy="5549467"/>
          </a:xfrm>
          <a:prstGeom prst="rect">
            <a:avLst/>
          </a:prstGeom>
        </p:spPr>
        <p:txBody>
          <a:bodyPr/>
          <a:lstStyle/>
          <a:p>
            <a:pPr>
              <a:spcBef>
                <a:spcPts val="1000"/>
              </a:spcBef>
              <a:defRPr sz="2500"/>
            </a:pPr>
            <a:r>
              <a:t>These topics are sensitive to some people and the way you facilitate these presentations is important. Please ensure you are hosting these topics in a safe and considerate environment.</a:t>
            </a:r>
          </a:p>
          <a:p>
            <a:pPr>
              <a:spcBef>
                <a:spcPts val="1000"/>
              </a:spcBef>
              <a:defRPr sz="2500"/>
            </a:pPr>
            <a:r>
              <a:t>Remember to touch on confidentiality, and address the Duty to Report. It is important for those participating to feel this is a safe space, and be aware of what that entails.</a:t>
            </a:r>
          </a:p>
          <a:p>
            <a:pPr lvl="1">
              <a:spcBef>
                <a:spcPts val="1000"/>
              </a:spcBef>
              <a:defRPr sz="2500"/>
            </a:pPr>
            <a:r>
              <a:t>The Children and Family Services Act, states that everyone has a duty to report a child that is in need of help. Facilitators have a duty to report if there is a belief that child is being (or has been) neglected or abused (sexually, physically or emotionally). A child is considered anyone 19 and under if the abuser is a family member, and 16 and under if the abuser is a non-family member.</a:t>
            </a:r>
          </a:p>
        </p:txBody>
      </p:sp>
      <p:sp>
        <p:nvSpPr>
          <p:cNvPr id="130" name="1/3"/>
          <p:cNvSpPr txBox="1"/>
          <p:nvPr/>
        </p:nvSpPr>
        <p:spPr>
          <a:xfrm>
            <a:off x="12058802" y="358512"/>
            <a:ext cx="566319"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1/3</a:t>
            </a:r>
          </a:p>
        </p:txBody>
      </p:sp>
      <p:pic>
        <p:nvPicPr>
          <p:cNvPr id="131" name="very-important-clipart-1.jpg.png" descr="very-important-clipart-1.jpg.png"/>
          <p:cNvPicPr>
            <a:picLocks noChangeAspect="1"/>
          </p:cNvPicPr>
          <p:nvPr/>
        </p:nvPicPr>
        <p:blipFill>
          <a:blip r:embed="rId2">
            <a:extLst/>
          </a:blip>
          <a:stretch>
            <a:fillRect/>
          </a:stretch>
        </p:blipFill>
        <p:spPr>
          <a:xfrm>
            <a:off x="835589" y="59745"/>
            <a:ext cx="4655237" cy="2547510"/>
          </a:xfrm>
          <a:prstGeom prst="rect">
            <a:avLst/>
          </a:prstGeom>
          <a:ln w="12700">
            <a:miter lim="400000"/>
          </a:ln>
        </p:spPr>
      </p:pic>
      <p:sp>
        <p:nvSpPr>
          <p:cNvPr id="132" name="Read before presenting"/>
          <p:cNvSpPr txBox="1"/>
          <p:nvPr/>
        </p:nvSpPr>
        <p:spPr>
          <a:xfrm>
            <a:off x="3864209" y="1607792"/>
            <a:ext cx="5276382" cy="7222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b="0" i="1" sz="3000"/>
            </a:lvl1pPr>
          </a:lstStyle>
          <a:p>
            <a:pPr/>
            <a:r>
              <a:t>Read before presenting</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Notes for Facilitators"/>
          <p:cNvSpPr txBox="1"/>
          <p:nvPr>
            <p:ph type="title"/>
          </p:nvPr>
        </p:nvSpPr>
        <p:spPr>
          <a:xfrm>
            <a:off x="952500" y="1816507"/>
            <a:ext cx="11099800" cy="1379281"/>
          </a:xfrm>
          <a:prstGeom prst="rect">
            <a:avLst/>
          </a:prstGeom>
        </p:spPr>
        <p:txBody>
          <a:bodyPr/>
          <a:lstStyle>
            <a:lvl1pPr>
              <a:defRPr sz="6000"/>
            </a:lvl1pPr>
          </a:lstStyle>
          <a:p>
            <a:pPr/>
            <a:r>
              <a:t>Notes for Facilitators</a:t>
            </a:r>
          </a:p>
        </p:txBody>
      </p:sp>
      <p:sp>
        <p:nvSpPr>
          <p:cNvPr id="135" name="Set rules for the space. Ensure that those within the space are coming up with the rules to allow for buy in from the group. The following are some suggestions:…"/>
          <p:cNvSpPr txBox="1"/>
          <p:nvPr>
            <p:ph type="body" idx="1"/>
          </p:nvPr>
        </p:nvSpPr>
        <p:spPr>
          <a:xfrm>
            <a:off x="952500" y="3087818"/>
            <a:ext cx="11099800" cy="6033432"/>
          </a:xfrm>
          <a:prstGeom prst="rect">
            <a:avLst/>
          </a:prstGeom>
        </p:spPr>
        <p:txBody>
          <a:bodyPr/>
          <a:lstStyle/>
          <a:p>
            <a:pPr>
              <a:spcBef>
                <a:spcPts val="1000"/>
              </a:spcBef>
              <a:defRPr sz="2500"/>
            </a:pPr>
            <a:r>
              <a:t>Set rules for the space. Ensure that those within the space are coming up with the rules to allow for buy in from the group. The following are some suggestions:</a:t>
            </a:r>
          </a:p>
          <a:p>
            <a:pPr lvl="3">
              <a:spcBef>
                <a:spcPts val="1000"/>
              </a:spcBef>
              <a:defRPr sz="2500"/>
            </a:pPr>
            <a:r>
              <a:t>Feel free to take a step out of the space if needed</a:t>
            </a:r>
          </a:p>
          <a:p>
            <a:pPr lvl="3">
              <a:spcBef>
                <a:spcPts val="1000"/>
              </a:spcBef>
              <a:defRPr sz="2500"/>
            </a:pPr>
            <a:r>
              <a:t>Feel free to pass when you do not want to or feel comfortable sharing</a:t>
            </a:r>
          </a:p>
          <a:p>
            <a:pPr lvl="3">
              <a:spcBef>
                <a:spcPts val="1000"/>
              </a:spcBef>
              <a:defRPr sz="2500"/>
            </a:pPr>
            <a:r>
              <a:t>Speak for your own experiences</a:t>
            </a:r>
          </a:p>
          <a:p>
            <a:pPr lvl="3">
              <a:spcBef>
                <a:spcPts val="1000"/>
              </a:spcBef>
              <a:defRPr sz="2500"/>
            </a:pPr>
            <a:r>
              <a:t>Take the lessons, not the details</a:t>
            </a:r>
          </a:p>
          <a:p>
            <a:pPr lvl="3">
              <a:spcBef>
                <a:spcPts val="1000"/>
              </a:spcBef>
              <a:defRPr sz="2500"/>
            </a:pPr>
            <a:r>
              <a:t>Be aware of your impact</a:t>
            </a:r>
          </a:p>
          <a:p>
            <a:pPr lvl="1">
              <a:spcBef>
                <a:spcPts val="1000"/>
              </a:spcBef>
              <a:defRPr sz="2500"/>
            </a:pPr>
            <a:r>
              <a:t>Frame above as a base then you can ask if participant have any other rules, this aids in buy-in, especially if you are presenting to school-aged youth.</a:t>
            </a:r>
          </a:p>
        </p:txBody>
      </p:sp>
      <p:sp>
        <p:nvSpPr>
          <p:cNvPr id="136" name="2/3"/>
          <p:cNvSpPr txBox="1"/>
          <p:nvPr/>
        </p:nvSpPr>
        <p:spPr>
          <a:xfrm>
            <a:off x="11957202" y="423484"/>
            <a:ext cx="566319"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2/3</a:t>
            </a:r>
          </a:p>
        </p:txBody>
      </p:sp>
      <p:pic>
        <p:nvPicPr>
          <p:cNvPr id="137" name="exclamation-point-clipart-1.jpg.png" descr="exclamation-point-clipart-1.jpg.png"/>
          <p:cNvPicPr>
            <a:picLocks noChangeAspect="1"/>
          </p:cNvPicPr>
          <p:nvPr/>
        </p:nvPicPr>
        <p:blipFill>
          <a:blip r:embed="rId2">
            <a:extLst/>
          </a:blip>
          <a:stretch>
            <a:fillRect/>
          </a:stretch>
        </p:blipFill>
        <p:spPr>
          <a:xfrm>
            <a:off x="5575597" y="406697"/>
            <a:ext cx="1853606" cy="1853606"/>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Notes for Facilitators"/>
          <p:cNvSpPr txBox="1"/>
          <p:nvPr>
            <p:ph type="title"/>
          </p:nvPr>
        </p:nvSpPr>
        <p:spPr>
          <a:xfrm>
            <a:off x="952500" y="1463290"/>
            <a:ext cx="11099800" cy="1379281"/>
          </a:xfrm>
          <a:prstGeom prst="rect">
            <a:avLst/>
          </a:prstGeom>
        </p:spPr>
        <p:txBody>
          <a:bodyPr/>
          <a:lstStyle>
            <a:lvl1pPr>
              <a:defRPr sz="6000"/>
            </a:lvl1pPr>
          </a:lstStyle>
          <a:p>
            <a:pPr/>
            <a:r>
              <a:t>Notes for Facilitators</a:t>
            </a:r>
          </a:p>
        </p:txBody>
      </p:sp>
      <p:sp>
        <p:nvSpPr>
          <p:cNvPr id="140" name="Not everyone is binary and/or their gender expression may not match with the stereotypical pronouns you think to use. Ensure you are being respectful of everyones pronouns, it’s better to ask than to guess incorrectly.…"/>
          <p:cNvSpPr txBox="1"/>
          <p:nvPr>
            <p:ph type="body" idx="1"/>
          </p:nvPr>
        </p:nvSpPr>
        <p:spPr>
          <a:xfrm>
            <a:off x="952500" y="2483479"/>
            <a:ext cx="11099800" cy="7047079"/>
          </a:xfrm>
          <a:prstGeom prst="rect">
            <a:avLst/>
          </a:prstGeom>
        </p:spPr>
        <p:txBody>
          <a:bodyPr/>
          <a:lstStyle/>
          <a:p>
            <a:pPr>
              <a:spcBef>
                <a:spcPts val="1000"/>
              </a:spcBef>
              <a:defRPr sz="2500"/>
            </a:pPr>
            <a:r>
              <a:t>Not everyone is binary and/or their gender expression may not match with the stereotypical pronouns you think to use. Ensure you are being respectful of everyones pronouns, it’s better to ask than to guess incorrectly. </a:t>
            </a:r>
          </a:p>
          <a:p>
            <a:pPr>
              <a:spcBef>
                <a:spcPts val="1000"/>
              </a:spcBef>
              <a:defRPr sz="2500"/>
            </a:pPr>
            <a:r>
              <a:t>Broadly define relationships by refraining from binary and heteronormative language and examples. </a:t>
            </a:r>
          </a:p>
          <a:p>
            <a:pPr>
              <a:spcBef>
                <a:spcPts val="1000"/>
              </a:spcBef>
              <a:defRPr sz="2500"/>
            </a:pPr>
            <a:r>
              <a:t>Remember that gender identity and gender expression are different from sexual orientation.</a:t>
            </a:r>
          </a:p>
          <a:p>
            <a:pPr>
              <a:spcBef>
                <a:spcPts val="1000"/>
              </a:spcBef>
              <a:defRPr sz="2500"/>
            </a:pPr>
            <a:r>
              <a:t>Some topics may bring back trauma, it may help to have 2 presenters so one can check-in on people who need to leave the room.</a:t>
            </a:r>
          </a:p>
          <a:p>
            <a:pPr lvl="2">
              <a:spcBef>
                <a:spcPts val="1000"/>
              </a:spcBef>
              <a:defRPr sz="2500"/>
            </a:pPr>
            <a:r>
              <a:t>A content warning example can be seen below:</a:t>
            </a:r>
          </a:p>
          <a:p>
            <a:pPr lvl="4">
              <a:spcBef>
                <a:spcPts val="1000"/>
              </a:spcBef>
              <a:defRPr sz="2500"/>
            </a:pPr>
            <a:r>
              <a:t>“Some topics touched on in this presentation can bring trauma back to the surface. If you feel like you need to leave the area or need a break please just step out.”</a:t>
            </a:r>
          </a:p>
        </p:txBody>
      </p:sp>
      <p:sp>
        <p:nvSpPr>
          <p:cNvPr id="141" name="3/3"/>
          <p:cNvSpPr txBox="1"/>
          <p:nvPr/>
        </p:nvSpPr>
        <p:spPr>
          <a:xfrm>
            <a:off x="11961538" y="430376"/>
            <a:ext cx="566319"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3/3</a:t>
            </a:r>
          </a:p>
        </p:txBody>
      </p:sp>
      <p:pic>
        <p:nvPicPr>
          <p:cNvPr id="142" name="exclamation-point-clipart-1.jpg.png" descr="exclamation-point-clipart-1.jpg.png"/>
          <p:cNvPicPr>
            <a:picLocks noChangeAspect="1"/>
          </p:cNvPicPr>
          <p:nvPr/>
        </p:nvPicPr>
        <p:blipFill>
          <a:blip r:embed="rId2">
            <a:extLst/>
          </a:blip>
          <a:stretch>
            <a:fillRect/>
          </a:stretch>
        </p:blipFill>
        <p:spPr>
          <a:xfrm>
            <a:off x="5575597" y="-35531"/>
            <a:ext cx="1853606" cy="1853606"/>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4" name="cropped-Red-Door2.jpg" descr="cropped-Red-Door2.jpg"/>
          <p:cNvPicPr>
            <a:picLocks noChangeAspect="1"/>
          </p:cNvPicPr>
          <p:nvPr/>
        </p:nvPicPr>
        <p:blipFill>
          <a:blip r:embed="rId2">
            <a:extLst/>
          </a:blip>
          <a:srcRect l="0" t="0" r="31089" b="0"/>
          <a:stretch>
            <a:fillRect/>
          </a:stretch>
        </p:blipFill>
        <p:spPr>
          <a:xfrm>
            <a:off x="-98425" y="5852533"/>
            <a:ext cx="13214351" cy="3944783"/>
          </a:xfrm>
          <a:prstGeom prst="rect">
            <a:avLst/>
          </a:prstGeom>
          <a:ln w="12700">
            <a:miter lim="400000"/>
          </a:ln>
        </p:spPr>
      </p:pic>
      <p:sp>
        <p:nvSpPr>
          <p:cNvPr id="145" name="Youth Health and Support Centre"/>
          <p:cNvSpPr txBox="1"/>
          <p:nvPr>
            <p:ph type="subTitle" sz="quarter" idx="1"/>
          </p:nvPr>
        </p:nvSpPr>
        <p:spPr>
          <a:xfrm>
            <a:off x="571500" y="4262632"/>
            <a:ext cx="11861800" cy="1231901"/>
          </a:xfrm>
          <a:prstGeom prst="rect">
            <a:avLst/>
          </a:prstGeom>
        </p:spPr>
        <p:txBody>
          <a:bodyPr/>
          <a:lstStyle>
            <a:lvl1pPr>
              <a:defRPr>
                <a:solidFill>
                  <a:srgbClr val="747676"/>
                </a:solidFill>
              </a:defRPr>
            </a:lvl1pPr>
          </a:lstStyle>
          <a:p>
            <a:pPr/>
            <a:r>
              <a:t>Youth Health and Support Centre</a:t>
            </a:r>
          </a:p>
        </p:txBody>
      </p:sp>
      <p:sp>
        <p:nvSpPr>
          <p:cNvPr id="146" name="Line"/>
          <p:cNvSpPr/>
          <p:nvPr/>
        </p:nvSpPr>
        <p:spPr>
          <a:xfrm flipV="1">
            <a:off x="571500" y="4211828"/>
            <a:ext cx="11874500" cy="4"/>
          </a:xfrm>
          <a:prstGeom prst="line">
            <a:avLst/>
          </a:prstGeom>
          <a:ln w="38100" cap="rnd">
            <a:solidFill>
              <a:srgbClr val="000000"/>
            </a:solidFill>
            <a:custDash>
              <a:ds d="100000" sp="200000"/>
            </a:custDash>
          </a:ln>
        </p:spPr>
        <p:txBody>
          <a:bodyPr lIns="50800" tIns="50800" rIns="50800" bIns="50800" anchor="ctr"/>
          <a:lstStyle/>
          <a:p>
            <a:pPr algn="l" defTabSz="457200">
              <a:defRPr b="0" sz="1200">
                <a:latin typeface="Helvetica"/>
                <a:ea typeface="Helvetica"/>
                <a:cs typeface="Helvetica"/>
                <a:sym typeface="Helvetica"/>
              </a:defRPr>
            </a:pPr>
          </a:p>
        </p:txBody>
      </p:sp>
      <p:sp>
        <p:nvSpPr>
          <p:cNvPr id="147" name="Gender Identity and Expression"/>
          <p:cNvSpPr txBox="1"/>
          <p:nvPr/>
        </p:nvSpPr>
        <p:spPr>
          <a:xfrm>
            <a:off x="577850" y="928932"/>
            <a:ext cx="11861800" cy="32320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gn="r">
              <a:lnSpc>
                <a:spcPct val="80000"/>
              </a:lnSpc>
              <a:defRPr b="0" cap="all" sz="12100">
                <a:latin typeface="+mj-lt"/>
                <a:ea typeface="+mj-ea"/>
                <a:cs typeface="+mj-cs"/>
                <a:sym typeface="DIN Condensed"/>
              </a:defRPr>
            </a:lvl1pPr>
          </a:lstStyle>
          <a:p>
            <a:pPr/>
            <a:r>
              <a:t>Gender Identity and Expression</a:t>
            </a:r>
          </a:p>
        </p:txBody>
      </p:sp>
      <p:sp>
        <p:nvSpPr>
          <p:cNvPr id="148" name="The Red Door: Youth Health and Support Centre"/>
          <p:cNvSpPr txBox="1"/>
          <p:nvPr/>
        </p:nvSpPr>
        <p:spPr>
          <a:xfrm>
            <a:off x="571500" y="4262632"/>
            <a:ext cx="11861800" cy="1231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r">
              <a:lnSpc>
                <a:spcPct val="70000"/>
              </a:lnSpc>
              <a:spcBef>
                <a:spcPts val="600"/>
              </a:spcBef>
              <a:defRPr b="0" i="1" sz="4800">
                <a:latin typeface="Iowan Old Style"/>
                <a:ea typeface="Iowan Old Style"/>
                <a:cs typeface="Iowan Old Style"/>
                <a:sym typeface="Iowan Old Style"/>
              </a:defRPr>
            </a:lvl1pPr>
          </a:lstStyle>
          <a:p>
            <a:pPr/>
            <a:r>
              <a:t>The Red Door: Youth Health and Support Centre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What is Gender?"/>
          <p:cNvSpPr txBox="1"/>
          <p:nvPr>
            <p:ph type="title"/>
          </p:nvPr>
        </p:nvSpPr>
        <p:spPr>
          <a:xfrm>
            <a:off x="4487710" y="1229540"/>
            <a:ext cx="7676677" cy="3208487"/>
          </a:xfrm>
          <a:prstGeom prst="rect">
            <a:avLst/>
          </a:prstGeom>
        </p:spPr>
        <p:txBody>
          <a:bodyPr/>
          <a:lstStyle>
            <a:lvl1pPr algn="l"/>
          </a:lstStyle>
          <a:p>
            <a:pPr/>
            <a:r>
              <a:t>What is Gender? </a:t>
            </a:r>
          </a:p>
        </p:txBody>
      </p:sp>
      <p:sp>
        <p:nvSpPr>
          <p:cNvPr id="151" name="Is a socially constructed term to describe the identity of a person which is made up of behaviour, expression, identity, and how one interacts with the world. Usually it is looked at as binary (male/female), but gender is much more diverse."/>
          <p:cNvSpPr txBox="1"/>
          <p:nvPr>
            <p:ph type="body" sz="half" idx="1"/>
          </p:nvPr>
        </p:nvSpPr>
        <p:spPr>
          <a:xfrm>
            <a:off x="4358105" y="4094744"/>
            <a:ext cx="7935887" cy="4092639"/>
          </a:xfrm>
          <a:prstGeom prst="rect">
            <a:avLst/>
          </a:prstGeom>
        </p:spPr>
        <p:txBody>
          <a:bodyPr/>
          <a:lstStyle/>
          <a:p>
            <a:pPr marL="0" indent="0" defTabSz="388620">
              <a:lnSpc>
                <a:spcPts val="2400"/>
              </a:lnSpc>
              <a:spcBef>
                <a:spcPts val="0"/>
              </a:spcBef>
              <a:buSzTx/>
              <a:buNone/>
              <a:defRPr sz="1020">
                <a:latin typeface="Times"/>
                <a:ea typeface="Times"/>
                <a:cs typeface="Times"/>
                <a:sym typeface="Times"/>
              </a:defRPr>
            </a:pPr>
          </a:p>
          <a:p>
            <a:pPr marL="0" indent="0" defTabSz="496570">
              <a:lnSpc>
                <a:spcPct val="70000"/>
              </a:lnSpc>
              <a:spcBef>
                <a:spcPts val="500"/>
              </a:spcBef>
              <a:buSzTx/>
              <a:buNone/>
              <a:defRPr i="1" sz="4080">
                <a:latin typeface="Iowan Old Style"/>
                <a:ea typeface="Iowan Old Style"/>
                <a:cs typeface="Iowan Old Style"/>
                <a:sym typeface="Iowan Old Style"/>
              </a:defRPr>
            </a:pPr>
            <a:r>
              <a:t>Is a socially constructed term to describe the identity of a person which is made up of behaviour, expression, identity, and how one interacts with the world. Usually it is looked at as binary (male/female), but gender is much more diverse. </a:t>
            </a:r>
          </a:p>
        </p:txBody>
      </p:sp>
      <p:pic>
        <p:nvPicPr>
          <p:cNvPr id="152" name="Screen Shot 2018-10-10 at 8.46.15 AM.png" descr="Screen Shot 2018-10-10 at 8.46.15 AM.png"/>
          <p:cNvPicPr>
            <a:picLocks noChangeAspect="1"/>
          </p:cNvPicPr>
          <p:nvPr/>
        </p:nvPicPr>
        <p:blipFill>
          <a:blip r:embed="rId2">
            <a:extLst/>
          </a:blip>
          <a:stretch>
            <a:fillRect/>
          </a:stretch>
        </p:blipFill>
        <p:spPr>
          <a:xfrm>
            <a:off x="908505" y="2008610"/>
            <a:ext cx="3064906" cy="433544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What is a gender binary?"/>
          <p:cNvSpPr txBox="1"/>
          <p:nvPr/>
        </p:nvSpPr>
        <p:spPr>
          <a:xfrm>
            <a:off x="3504946" y="1601801"/>
            <a:ext cx="8947342" cy="26416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80000"/>
              </a:lnSpc>
              <a:defRPr b="0" cap="all" sz="10000">
                <a:latin typeface="+mj-lt"/>
                <a:ea typeface="+mj-ea"/>
                <a:cs typeface="+mj-cs"/>
                <a:sym typeface="DIN Condensed"/>
              </a:defRPr>
            </a:lvl1pPr>
          </a:lstStyle>
          <a:p>
            <a:pPr/>
            <a:r>
              <a:t>What is a gender binary?</a:t>
            </a:r>
          </a:p>
        </p:txBody>
      </p:sp>
      <p:sp>
        <p:nvSpPr>
          <p:cNvPr id="155" name="WHAT: Gender binary is a system which pairs biological sex (genitals) with gender, either male or female."/>
          <p:cNvSpPr txBox="1"/>
          <p:nvPr/>
        </p:nvSpPr>
        <p:spPr>
          <a:xfrm>
            <a:off x="3400111" y="4858276"/>
            <a:ext cx="9157012" cy="18779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3900"/>
            </a:lvl1pPr>
          </a:lstStyle>
          <a:p>
            <a:pPr/>
            <a:r>
              <a:t>WHAT: Gender binary is a system which pairs biological sex (genitals) with gender, either male or female.</a:t>
            </a:r>
          </a:p>
        </p:txBody>
      </p:sp>
      <p:sp>
        <p:nvSpPr>
          <p:cNvPr id="156" name="Gender binary doesn’t acknowledge the full gender spectrum and is defined by male/female."/>
          <p:cNvSpPr txBox="1"/>
          <p:nvPr/>
        </p:nvSpPr>
        <p:spPr>
          <a:xfrm>
            <a:off x="3384740" y="7077402"/>
            <a:ext cx="8519838" cy="16512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3500"/>
            </a:lvl1pPr>
          </a:lstStyle>
          <a:p>
            <a:pPr/>
            <a:r>
              <a:t>Gender binary doesn’t acknowledge the full gender spectrum and is defined by male/female.</a:t>
            </a:r>
          </a:p>
        </p:txBody>
      </p:sp>
      <p:pic>
        <p:nvPicPr>
          <p:cNvPr id="157" name="Screen Shot 2018-10-10 at 8.46.15 AM.png" descr="Screen Shot 2018-10-10 at 8.46.15 AM.png"/>
          <p:cNvPicPr>
            <a:picLocks noChangeAspect="1"/>
          </p:cNvPicPr>
          <p:nvPr/>
        </p:nvPicPr>
        <p:blipFill>
          <a:blip r:embed="rId2">
            <a:extLst/>
          </a:blip>
          <a:stretch>
            <a:fillRect/>
          </a:stretch>
        </p:blipFill>
        <p:spPr>
          <a:xfrm>
            <a:off x="207266" y="988625"/>
            <a:ext cx="3064906" cy="4335448"/>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Rectangle"/>
          <p:cNvSpPr/>
          <p:nvPr/>
        </p:nvSpPr>
        <p:spPr>
          <a:xfrm>
            <a:off x="-19258" y="-51133"/>
            <a:ext cx="6563444" cy="10062469"/>
          </a:xfrm>
          <a:prstGeom prst="rect">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160" name="05c132f71ff8287ab59e2e5405bfe4cdc52d089c_hq.jpg" descr="05c132f71ff8287ab59e2e5405bfe4cdc52d089c_hq.jpg"/>
          <p:cNvPicPr>
            <a:picLocks noChangeAspect="1"/>
          </p:cNvPicPr>
          <p:nvPr/>
        </p:nvPicPr>
        <p:blipFill>
          <a:blip r:embed="rId2">
            <a:extLst/>
          </a:blip>
          <a:srcRect l="0" t="0" r="50353" b="0"/>
          <a:stretch>
            <a:fillRect/>
          </a:stretch>
        </p:blipFill>
        <p:spPr>
          <a:xfrm>
            <a:off x="1399334" y="-1"/>
            <a:ext cx="3726324" cy="9753601"/>
          </a:xfrm>
          <a:prstGeom prst="rect">
            <a:avLst/>
          </a:prstGeom>
          <a:ln w="12700">
            <a:miter lim="400000"/>
          </a:ln>
        </p:spPr>
      </p:pic>
      <p:pic>
        <p:nvPicPr>
          <p:cNvPr id="161" name="05c132f71ff8287ab59e2e5405bfe4cdc52d089c_hq.jpg" descr="05c132f71ff8287ab59e2e5405bfe4cdc52d089c_hq.jpg"/>
          <p:cNvPicPr>
            <a:picLocks noChangeAspect="1"/>
          </p:cNvPicPr>
          <p:nvPr/>
        </p:nvPicPr>
        <p:blipFill>
          <a:blip r:embed="rId2">
            <a:extLst/>
          </a:blip>
          <a:srcRect l="51301" t="0" r="0" b="0"/>
          <a:stretch>
            <a:fillRect/>
          </a:stretch>
        </p:blipFill>
        <p:spPr>
          <a:xfrm>
            <a:off x="7675546" y="103301"/>
            <a:ext cx="3655196" cy="9753601"/>
          </a:xfrm>
          <a:prstGeom prst="rect">
            <a:avLst/>
          </a:prstGeom>
          <a:ln w="12700">
            <a:miter lim="400000"/>
          </a:ln>
        </p:spPr>
      </p:pic>
      <p:sp>
        <p:nvSpPr>
          <p:cNvPr id="162" name="source: http://www.soc.ucsb.edu/sexinfo/article/gender-binary"/>
          <p:cNvSpPr txBox="1"/>
          <p:nvPr/>
        </p:nvSpPr>
        <p:spPr>
          <a:xfrm>
            <a:off x="14323" y="9439902"/>
            <a:ext cx="4300132" cy="2626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1100">
                <a:solidFill>
                  <a:srgbClr val="5E5E5E"/>
                </a:solidFill>
              </a:defRPr>
            </a:pPr>
            <a:r>
              <a:t>source: </a:t>
            </a:r>
            <a:r>
              <a:rPr u="sng">
                <a:hlinkClick r:id="rId3" invalidUrl="" action="" tgtFrame="" tooltip="" history="1" highlightClick="0" endSnd="0"/>
              </a:rPr>
              <a:t>http://www.soc.ucsb.edu/sexinfo/article/gender-binary</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What is Gender Identity?"/>
          <p:cNvSpPr txBox="1"/>
          <p:nvPr>
            <p:ph type="title"/>
          </p:nvPr>
        </p:nvSpPr>
        <p:spPr>
          <a:xfrm>
            <a:off x="4487710" y="2425558"/>
            <a:ext cx="7676677" cy="2159001"/>
          </a:xfrm>
          <a:prstGeom prst="rect">
            <a:avLst/>
          </a:prstGeom>
        </p:spPr>
        <p:txBody>
          <a:bodyPr/>
          <a:lstStyle>
            <a:lvl1pPr algn="l" defTabSz="391414">
              <a:defRPr sz="8107"/>
            </a:lvl1pPr>
          </a:lstStyle>
          <a:p>
            <a:pPr/>
            <a:r>
              <a:t>What is Gender Identity? </a:t>
            </a:r>
          </a:p>
        </p:txBody>
      </p:sp>
      <p:sp>
        <p:nvSpPr>
          <p:cNvPr id="165" name="Gender identity refers to how a person sees themselves in terms of gender. Their gender identity may or may not align with the birth-assigned sex."/>
          <p:cNvSpPr txBox="1"/>
          <p:nvPr>
            <p:ph type="body" sz="quarter" idx="1"/>
          </p:nvPr>
        </p:nvSpPr>
        <p:spPr>
          <a:xfrm>
            <a:off x="4358105" y="4789336"/>
            <a:ext cx="7935887" cy="2625703"/>
          </a:xfrm>
          <a:prstGeom prst="rect">
            <a:avLst/>
          </a:prstGeom>
        </p:spPr>
        <p:txBody>
          <a:bodyPr/>
          <a:lstStyle/>
          <a:p>
            <a:pPr marL="0" indent="0" defTabSz="393192">
              <a:lnSpc>
                <a:spcPts val="2400"/>
              </a:lnSpc>
              <a:spcBef>
                <a:spcPts val="0"/>
              </a:spcBef>
              <a:buSzTx/>
              <a:buNone/>
              <a:defRPr sz="1032">
                <a:latin typeface="Times"/>
                <a:ea typeface="Times"/>
                <a:cs typeface="Times"/>
                <a:sym typeface="Times"/>
              </a:defRPr>
            </a:pPr>
          </a:p>
          <a:p>
            <a:pPr marL="0" indent="0" defTabSz="502412">
              <a:lnSpc>
                <a:spcPct val="70000"/>
              </a:lnSpc>
              <a:spcBef>
                <a:spcPts val="500"/>
              </a:spcBef>
              <a:buSzTx/>
              <a:buNone/>
              <a:defRPr i="1" sz="4128">
                <a:latin typeface="Iowan Old Style"/>
                <a:ea typeface="Iowan Old Style"/>
                <a:cs typeface="Iowan Old Style"/>
                <a:sym typeface="Iowan Old Style"/>
              </a:defRPr>
            </a:pPr>
            <a:r>
              <a:t>Gender identity refers to how a person sees themselves in terms of gender. Their gender identity may or may not align with the birth-assigned sex. </a:t>
            </a:r>
          </a:p>
        </p:txBody>
      </p:sp>
      <p:pic>
        <p:nvPicPr>
          <p:cNvPr id="166" name="Screen Shot 2018-10-10 at 8.46.15 AM.png" descr="Screen Shot 2018-10-10 at 8.46.15 AM.png"/>
          <p:cNvPicPr>
            <a:picLocks noChangeAspect="1"/>
          </p:cNvPicPr>
          <p:nvPr/>
        </p:nvPicPr>
        <p:blipFill>
          <a:blip r:embed="rId2">
            <a:extLst/>
          </a:blip>
          <a:stretch>
            <a:fillRect/>
          </a:stretch>
        </p:blipFill>
        <p:spPr>
          <a:xfrm>
            <a:off x="736323" y="2196179"/>
            <a:ext cx="3064906" cy="433544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What is Gender Expression?"/>
          <p:cNvSpPr txBox="1"/>
          <p:nvPr>
            <p:ph type="title"/>
          </p:nvPr>
        </p:nvSpPr>
        <p:spPr>
          <a:xfrm>
            <a:off x="4487710" y="2425558"/>
            <a:ext cx="7676677" cy="2159001"/>
          </a:xfrm>
          <a:prstGeom prst="rect">
            <a:avLst/>
          </a:prstGeom>
        </p:spPr>
        <p:txBody>
          <a:bodyPr/>
          <a:lstStyle>
            <a:lvl1pPr algn="l" defTabSz="391414">
              <a:defRPr sz="8107"/>
            </a:lvl1pPr>
          </a:lstStyle>
          <a:p>
            <a:pPr/>
            <a:r>
              <a:t>What is Gender Expression? </a:t>
            </a:r>
          </a:p>
        </p:txBody>
      </p:sp>
      <p:sp>
        <p:nvSpPr>
          <p:cNvPr id="169" name="Gender expression is how one expresses their identified gender, typically through how one dresses, appears and/or acts."/>
          <p:cNvSpPr txBox="1"/>
          <p:nvPr>
            <p:ph type="body" sz="quarter" idx="1"/>
          </p:nvPr>
        </p:nvSpPr>
        <p:spPr>
          <a:xfrm>
            <a:off x="4358105" y="4690552"/>
            <a:ext cx="7935887" cy="2641564"/>
          </a:xfrm>
          <a:prstGeom prst="rect">
            <a:avLst/>
          </a:prstGeom>
        </p:spPr>
        <p:txBody>
          <a:bodyPr/>
          <a:lstStyle>
            <a:lvl1pPr marL="0" indent="0" defTabSz="572516">
              <a:lnSpc>
                <a:spcPct val="70000"/>
              </a:lnSpc>
              <a:spcBef>
                <a:spcPts val="500"/>
              </a:spcBef>
              <a:buSzTx/>
              <a:buNone/>
              <a:defRPr i="1" sz="4704">
                <a:latin typeface="Iowan Old Style"/>
                <a:ea typeface="Iowan Old Style"/>
                <a:cs typeface="Iowan Old Style"/>
                <a:sym typeface="Iowan Old Style"/>
              </a:defRPr>
            </a:lvl1pPr>
          </a:lstStyle>
          <a:p>
            <a:pPr/>
            <a:r>
              <a:t>Gender expression is how one expresses their identified gender, typically through how one dresses, appears and/or acts.</a:t>
            </a:r>
          </a:p>
        </p:txBody>
      </p:sp>
      <p:pic>
        <p:nvPicPr>
          <p:cNvPr id="170" name="Screen Shot 2018-10-10 at 8.46.15 AM.png" descr="Screen Shot 2018-10-10 at 8.46.15 AM.png"/>
          <p:cNvPicPr>
            <a:picLocks noChangeAspect="1"/>
          </p:cNvPicPr>
          <p:nvPr/>
        </p:nvPicPr>
        <p:blipFill>
          <a:blip r:embed="rId2">
            <a:extLst/>
          </a:blip>
          <a:stretch>
            <a:fillRect/>
          </a:stretch>
        </p:blipFill>
        <p:spPr>
          <a:xfrm>
            <a:off x="908505" y="2008610"/>
            <a:ext cx="3064906" cy="433544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2" name="screen-shot-2017-07-22-at-100217-ampng-148a7f500495b8cb.png" descr="screen-shot-2017-07-22-at-100217-ampng-148a7f500495b8cb.png"/>
          <p:cNvPicPr>
            <a:picLocks noChangeAspect="1"/>
          </p:cNvPicPr>
          <p:nvPr/>
        </p:nvPicPr>
        <p:blipFill>
          <a:blip r:embed="rId2">
            <a:extLst/>
          </a:blip>
          <a:srcRect l="4265" t="0" r="4265" b="3764"/>
          <a:stretch>
            <a:fillRect/>
          </a:stretch>
        </p:blipFill>
        <p:spPr>
          <a:xfrm>
            <a:off x="84931" y="1906190"/>
            <a:ext cx="12834823" cy="7668369"/>
          </a:xfrm>
          <a:prstGeom prst="rect">
            <a:avLst/>
          </a:prstGeom>
          <a:ln w="12700">
            <a:miter lim="400000"/>
          </a:ln>
        </p:spPr>
      </p:pic>
      <p:sp>
        <p:nvSpPr>
          <p:cNvPr id="173" name="Gender Unicorn"/>
          <p:cNvSpPr txBox="1"/>
          <p:nvPr/>
        </p:nvSpPr>
        <p:spPr>
          <a:xfrm>
            <a:off x="2276951" y="515617"/>
            <a:ext cx="8450898" cy="16357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b="0" cap="all" sz="12100">
                <a:latin typeface="+mj-lt"/>
                <a:ea typeface="+mj-ea"/>
                <a:cs typeface="+mj-cs"/>
                <a:sym typeface="DIN Condensed"/>
              </a:defRPr>
            </a:lvl1pPr>
          </a:lstStyle>
          <a:p>
            <a:pPr/>
            <a:r>
              <a:t>Gender Unicorn</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Agender"/>
          <p:cNvSpPr txBox="1"/>
          <p:nvPr>
            <p:ph type="title"/>
          </p:nvPr>
        </p:nvSpPr>
        <p:spPr>
          <a:xfrm>
            <a:off x="687807" y="3797300"/>
            <a:ext cx="7676677" cy="2159000"/>
          </a:xfrm>
          <a:prstGeom prst="rect">
            <a:avLst/>
          </a:prstGeom>
        </p:spPr>
        <p:txBody>
          <a:bodyPr/>
          <a:lstStyle>
            <a:lvl1pPr algn="l"/>
          </a:lstStyle>
          <a:p>
            <a:pPr/>
            <a:r>
              <a:t>Agender</a:t>
            </a:r>
          </a:p>
        </p:txBody>
      </p:sp>
      <p:sp>
        <p:nvSpPr>
          <p:cNvPr id="176" name="a term which describes someone who sees themselves as existing without gender, sometimes also described as gender neutral or genderless."/>
          <p:cNvSpPr txBox="1"/>
          <p:nvPr>
            <p:ph type="body" sz="half" idx="1"/>
          </p:nvPr>
        </p:nvSpPr>
        <p:spPr>
          <a:xfrm>
            <a:off x="727039" y="5402080"/>
            <a:ext cx="11550722" cy="3200889"/>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a term which describes someone who sees themselves as existing without gender, sometimes also described as gender neutral or genderless.</a:t>
            </a:r>
          </a:p>
        </p:txBody>
      </p:sp>
      <p:pic>
        <p:nvPicPr>
          <p:cNvPr id="177" name="screen-shot-2017-07-22-at-100217-ampng-148a7f500495b8cb.png" descr="screen-shot-2017-07-22-at-100217-ampng-148a7f500495b8cb.png"/>
          <p:cNvPicPr>
            <a:picLocks noChangeAspect="1"/>
          </p:cNvPicPr>
          <p:nvPr/>
        </p:nvPicPr>
        <p:blipFill>
          <a:blip r:embed="rId2">
            <a:extLst/>
          </a:blip>
          <a:srcRect l="0" t="0" r="0" b="52699"/>
          <a:stretch>
            <a:fillRect/>
          </a:stretch>
        </p:blipFill>
        <p:spPr>
          <a:xfrm>
            <a:off x="354012" y="1279973"/>
            <a:ext cx="12296611" cy="2541495"/>
          </a:xfrm>
          <a:prstGeom prst="rect">
            <a:avLst/>
          </a:prstGeom>
          <a:ln w="12700">
            <a:miter lim="400000"/>
          </a:ln>
        </p:spPr>
      </p:pic>
      <p:sp>
        <p:nvSpPr>
          <p:cNvPr id="178" name="Oval"/>
          <p:cNvSpPr/>
          <p:nvPr/>
        </p:nvSpPr>
        <p:spPr>
          <a:xfrm>
            <a:off x="475288" y="2211697"/>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79" name="Oval"/>
          <p:cNvSpPr/>
          <p:nvPr/>
        </p:nvSpPr>
        <p:spPr>
          <a:xfrm>
            <a:off x="462588" y="2686956"/>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80" name="Oval"/>
          <p:cNvSpPr/>
          <p:nvPr/>
        </p:nvSpPr>
        <p:spPr>
          <a:xfrm>
            <a:off x="462588" y="3162216"/>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Bigender"/>
          <p:cNvSpPr txBox="1"/>
          <p:nvPr>
            <p:ph type="title"/>
          </p:nvPr>
        </p:nvSpPr>
        <p:spPr>
          <a:xfrm>
            <a:off x="687807" y="3797300"/>
            <a:ext cx="7676677" cy="2159000"/>
          </a:xfrm>
          <a:prstGeom prst="rect">
            <a:avLst/>
          </a:prstGeom>
        </p:spPr>
        <p:txBody>
          <a:bodyPr/>
          <a:lstStyle>
            <a:lvl1pPr algn="l"/>
          </a:lstStyle>
          <a:p>
            <a:pPr/>
            <a:r>
              <a:t>Bigender</a:t>
            </a:r>
          </a:p>
        </p:txBody>
      </p:sp>
      <p:sp>
        <p:nvSpPr>
          <p:cNvPr id="183" name="This is a term that describes someone who fluctuates between traditional woman and man gender based identities."/>
          <p:cNvSpPr txBox="1"/>
          <p:nvPr>
            <p:ph type="body" sz="half" idx="1"/>
          </p:nvPr>
        </p:nvSpPr>
        <p:spPr>
          <a:xfrm>
            <a:off x="727039" y="5402080"/>
            <a:ext cx="11550722" cy="3200889"/>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This is a term that describes someone who fluctuates between traditional woman and man gender based identities.</a:t>
            </a:r>
          </a:p>
        </p:txBody>
      </p:sp>
      <p:pic>
        <p:nvPicPr>
          <p:cNvPr id="184" name="screen-shot-2017-07-22-at-100217-ampng-148a7f500495b8cb.png" descr="screen-shot-2017-07-22-at-100217-ampng-148a7f500495b8cb.png"/>
          <p:cNvPicPr>
            <a:picLocks noChangeAspect="1"/>
          </p:cNvPicPr>
          <p:nvPr/>
        </p:nvPicPr>
        <p:blipFill>
          <a:blip r:embed="rId2">
            <a:extLst/>
          </a:blip>
          <a:srcRect l="0" t="0" r="0" b="52699"/>
          <a:stretch>
            <a:fillRect/>
          </a:stretch>
        </p:blipFill>
        <p:spPr>
          <a:xfrm>
            <a:off x="354012" y="1279973"/>
            <a:ext cx="12296611" cy="2541495"/>
          </a:xfrm>
          <a:prstGeom prst="rect">
            <a:avLst/>
          </a:prstGeom>
          <a:ln w="12700">
            <a:miter lim="400000"/>
          </a:ln>
        </p:spPr>
      </p:pic>
      <p:sp>
        <p:nvSpPr>
          <p:cNvPr id="185" name="Oval"/>
          <p:cNvSpPr/>
          <p:nvPr/>
        </p:nvSpPr>
        <p:spPr>
          <a:xfrm>
            <a:off x="3393142" y="2099844"/>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86" name="Oval"/>
          <p:cNvSpPr/>
          <p:nvPr/>
        </p:nvSpPr>
        <p:spPr>
          <a:xfrm>
            <a:off x="3393142" y="2664586"/>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87" name="Oval"/>
          <p:cNvSpPr/>
          <p:nvPr/>
        </p:nvSpPr>
        <p:spPr>
          <a:xfrm>
            <a:off x="473083" y="3230943"/>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Cisgendered"/>
          <p:cNvSpPr txBox="1"/>
          <p:nvPr>
            <p:ph type="title"/>
          </p:nvPr>
        </p:nvSpPr>
        <p:spPr>
          <a:xfrm>
            <a:off x="665436" y="5452727"/>
            <a:ext cx="7676677" cy="2159001"/>
          </a:xfrm>
          <a:prstGeom prst="rect">
            <a:avLst/>
          </a:prstGeom>
        </p:spPr>
        <p:txBody>
          <a:bodyPr/>
          <a:lstStyle>
            <a:lvl1pPr algn="l"/>
          </a:lstStyle>
          <a:p>
            <a:pPr/>
            <a:r>
              <a:t>Cisgendered</a:t>
            </a:r>
          </a:p>
        </p:txBody>
      </p:sp>
      <p:sp>
        <p:nvSpPr>
          <p:cNvPr id="190" name="This is a term that describes someone who identifies with the sex they were assigned at birth"/>
          <p:cNvSpPr txBox="1"/>
          <p:nvPr>
            <p:ph type="body" sz="quarter" idx="1"/>
          </p:nvPr>
        </p:nvSpPr>
        <p:spPr>
          <a:xfrm>
            <a:off x="727039" y="7204216"/>
            <a:ext cx="11550722" cy="1813648"/>
          </a:xfrm>
          <a:prstGeom prst="rect">
            <a:avLst/>
          </a:prstGeom>
        </p:spPr>
        <p:txBody>
          <a:bodyPr/>
          <a:lstStyle>
            <a:lvl1pPr marL="0" indent="0" defTabSz="572516">
              <a:lnSpc>
                <a:spcPct val="70000"/>
              </a:lnSpc>
              <a:spcBef>
                <a:spcPts val="500"/>
              </a:spcBef>
              <a:buSzTx/>
              <a:buNone/>
              <a:defRPr i="1" sz="4704">
                <a:latin typeface="Iowan Old Style"/>
                <a:ea typeface="Iowan Old Style"/>
                <a:cs typeface="Iowan Old Style"/>
                <a:sym typeface="Iowan Old Style"/>
              </a:defRPr>
            </a:lvl1pPr>
          </a:lstStyle>
          <a:p>
            <a:pPr/>
            <a:r>
              <a:t>This is a term that describes someone who identifies with the sex they were assigned at birth</a:t>
            </a:r>
          </a:p>
        </p:txBody>
      </p:sp>
      <p:pic>
        <p:nvPicPr>
          <p:cNvPr id="191" name="screen-shot-2017-07-22-at-100217-ampng-148a7f500495b8cb.png" descr="screen-shot-2017-07-22-at-100217-ampng-148a7f500495b8cb.png"/>
          <p:cNvPicPr>
            <a:picLocks noChangeAspect="1"/>
          </p:cNvPicPr>
          <p:nvPr/>
        </p:nvPicPr>
        <p:blipFill>
          <a:blip r:embed="rId2">
            <a:extLst/>
          </a:blip>
          <a:srcRect l="0" t="0" r="0" b="54223"/>
          <a:stretch>
            <a:fillRect/>
          </a:stretch>
        </p:blipFill>
        <p:spPr>
          <a:xfrm>
            <a:off x="555348" y="3114365"/>
            <a:ext cx="12296611" cy="2459615"/>
          </a:xfrm>
          <a:prstGeom prst="rect">
            <a:avLst/>
          </a:prstGeom>
          <a:ln w="12700">
            <a:miter lim="400000"/>
          </a:ln>
        </p:spPr>
      </p:pic>
      <p:sp>
        <p:nvSpPr>
          <p:cNvPr id="192" name="Oval"/>
          <p:cNvSpPr/>
          <p:nvPr/>
        </p:nvSpPr>
        <p:spPr>
          <a:xfrm>
            <a:off x="663924" y="4498978"/>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93" name="Oval"/>
          <p:cNvSpPr/>
          <p:nvPr/>
        </p:nvSpPr>
        <p:spPr>
          <a:xfrm>
            <a:off x="663924" y="5042965"/>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194" name="screen-shot-2017-07-22-at-100217-ampng-148a7f500495b8cb 2.png" descr="screen-shot-2017-07-22-at-100217-ampng-148a7f500495b8cb 2.png"/>
          <p:cNvPicPr>
            <a:picLocks noChangeAspect="1"/>
          </p:cNvPicPr>
          <p:nvPr/>
        </p:nvPicPr>
        <p:blipFill>
          <a:blip r:embed="rId3">
            <a:extLst/>
          </a:blip>
          <a:stretch>
            <a:fillRect/>
          </a:stretch>
        </p:blipFill>
        <p:spPr>
          <a:xfrm>
            <a:off x="731793" y="736938"/>
            <a:ext cx="10436307" cy="1981447"/>
          </a:xfrm>
          <a:prstGeom prst="rect">
            <a:avLst/>
          </a:prstGeom>
          <a:ln w="12700">
            <a:miter lim="400000"/>
          </a:ln>
        </p:spPr>
      </p:pic>
      <p:sp>
        <p:nvSpPr>
          <p:cNvPr id="195" name="Oval"/>
          <p:cNvSpPr/>
          <p:nvPr/>
        </p:nvSpPr>
        <p:spPr>
          <a:xfrm>
            <a:off x="5716831" y="4068513"/>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96" name="Dingbat Check"/>
          <p:cNvSpPr/>
          <p:nvPr/>
        </p:nvSpPr>
        <p:spPr>
          <a:xfrm>
            <a:off x="1105441" y="1957083"/>
            <a:ext cx="599273" cy="569467"/>
          </a:xfrm>
          <a:custGeom>
            <a:avLst/>
            <a:gdLst/>
            <a:ahLst/>
            <a:cxnLst>
              <a:cxn ang="0">
                <a:pos x="wd2" y="hd2"/>
              </a:cxn>
              <a:cxn ang="5400000">
                <a:pos x="wd2" y="hd2"/>
              </a:cxn>
              <a:cxn ang="10800000">
                <a:pos x="wd2" y="hd2"/>
              </a:cxn>
              <a:cxn ang="16200000">
                <a:pos x="wd2" y="hd2"/>
              </a:cxn>
            </a:cxnLst>
            <a:rect l="0" t="0" r="r" b="b"/>
            <a:pathLst>
              <a:path w="21452" h="20404" fill="norm" stroke="1" extrusionOk="0">
                <a:moveTo>
                  <a:pt x="19340" y="6"/>
                </a:moveTo>
                <a:cubicBezTo>
                  <a:pt x="18911" y="-308"/>
                  <a:pt x="8317" y="11620"/>
                  <a:pt x="6423" y="13985"/>
                </a:cubicBezTo>
                <a:cubicBezTo>
                  <a:pt x="6323" y="14108"/>
                  <a:pt x="6215" y="14226"/>
                  <a:pt x="6090" y="14370"/>
                </a:cubicBezTo>
                <a:cubicBezTo>
                  <a:pt x="5960" y="14216"/>
                  <a:pt x="5854" y="14096"/>
                  <a:pt x="5755" y="13971"/>
                </a:cubicBezTo>
                <a:cubicBezTo>
                  <a:pt x="4964" y="12967"/>
                  <a:pt x="4458" y="12167"/>
                  <a:pt x="3657" y="11171"/>
                </a:cubicBezTo>
                <a:cubicBezTo>
                  <a:pt x="3337" y="10773"/>
                  <a:pt x="2972" y="10410"/>
                  <a:pt x="2634" y="10026"/>
                </a:cubicBezTo>
                <a:cubicBezTo>
                  <a:pt x="2472" y="9843"/>
                  <a:pt x="2283" y="9849"/>
                  <a:pt x="2071" y="9915"/>
                </a:cubicBezTo>
                <a:cubicBezTo>
                  <a:pt x="1856" y="9981"/>
                  <a:pt x="1574" y="9982"/>
                  <a:pt x="1303" y="10152"/>
                </a:cubicBezTo>
                <a:cubicBezTo>
                  <a:pt x="1209" y="10262"/>
                  <a:pt x="1332" y="10438"/>
                  <a:pt x="1349" y="10609"/>
                </a:cubicBezTo>
                <a:cubicBezTo>
                  <a:pt x="1369" y="10821"/>
                  <a:pt x="603" y="10792"/>
                  <a:pt x="203" y="11061"/>
                </a:cubicBezTo>
                <a:cubicBezTo>
                  <a:pt x="111" y="11123"/>
                  <a:pt x="286" y="11375"/>
                  <a:pt x="227" y="11440"/>
                </a:cubicBezTo>
                <a:cubicBezTo>
                  <a:pt x="51" y="11634"/>
                  <a:pt x="-61" y="11588"/>
                  <a:pt x="36" y="11826"/>
                </a:cubicBezTo>
                <a:cubicBezTo>
                  <a:pt x="896" y="13941"/>
                  <a:pt x="2182" y="15733"/>
                  <a:pt x="3218" y="17879"/>
                </a:cubicBezTo>
                <a:cubicBezTo>
                  <a:pt x="4865" y="21292"/>
                  <a:pt x="5178" y="19166"/>
                  <a:pt x="5654" y="19575"/>
                </a:cubicBezTo>
                <a:cubicBezTo>
                  <a:pt x="7119" y="20836"/>
                  <a:pt x="6474" y="21179"/>
                  <a:pt x="9921" y="16770"/>
                </a:cubicBezTo>
                <a:cubicBezTo>
                  <a:pt x="11378" y="14721"/>
                  <a:pt x="19009" y="5203"/>
                  <a:pt x="20710" y="3334"/>
                </a:cubicBezTo>
                <a:cubicBezTo>
                  <a:pt x="20919" y="3106"/>
                  <a:pt x="21118" y="2879"/>
                  <a:pt x="21258" y="2594"/>
                </a:cubicBezTo>
                <a:cubicBezTo>
                  <a:pt x="21526" y="2050"/>
                  <a:pt x="21539" y="2066"/>
                  <a:pt x="21150" y="1624"/>
                </a:cubicBezTo>
                <a:cubicBezTo>
                  <a:pt x="21006" y="1461"/>
                  <a:pt x="20856" y="1427"/>
                  <a:pt x="20646" y="1437"/>
                </a:cubicBezTo>
                <a:cubicBezTo>
                  <a:pt x="20244" y="1456"/>
                  <a:pt x="20044" y="1227"/>
                  <a:pt x="20086" y="860"/>
                </a:cubicBezTo>
                <a:cubicBezTo>
                  <a:pt x="20096" y="778"/>
                  <a:pt x="20075" y="672"/>
                  <a:pt x="20023" y="612"/>
                </a:cubicBezTo>
                <a:cubicBezTo>
                  <a:pt x="19903" y="469"/>
                  <a:pt x="19492" y="117"/>
                  <a:pt x="19340" y="6"/>
                </a:cubicBezTo>
                <a:close/>
              </a:path>
            </a:pathLst>
          </a:cu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Demigender"/>
          <p:cNvSpPr txBox="1"/>
          <p:nvPr>
            <p:ph type="title"/>
          </p:nvPr>
        </p:nvSpPr>
        <p:spPr>
          <a:xfrm>
            <a:off x="687807" y="3797300"/>
            <a:ext cx="7676677" cy="2159000"/>
          </a:xfrm>
          <a:prstGeom prst="rect">
            <a:avLst/>
          </a:prstGeom>
        </p:spPr>
        <p:txBody>
          <a:bodyPr/>
          <a:lstStyle>
            <a:lvl1pPr algn="l"/>
          </a:lstStyle>
          <a:p>
            <a:pPr/>
            <a:r>
              <a:t>Demigender</a:t>
            </a:r>
          </a:p>
        </p:txBody>
      </p:sp>
      <p:sp>
        <p:nvSpPr>
          <p:cNvPr id="199" name="This is a term describes a person who only has a partial connection to a certain gender. Terms demiboy, demigirl are also frequently used under this gender identity."/>
          <p:cNvSpPr txBox="1"/>
          <p:nvPr>
            <p:ph type="body" sz="half" idx="1"/>
          </p:nvPr>
        </p:nvSpPr>
        <p:spPr>
          <a:xfrm>
            <a:off x="727039" y="5402080"/>
            <a:ext cx="11550722" cy="3200889"/>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This is a term describes a person who only has a partial connection to a certain gender. Terms demiboy, demigirl are also frequently used under this gender identity.</a:t>
            </a:r>
          </a:p>
        </p:txBody>
      </p:sp>
      <p:pic>
        <p:nvPicPr>
          <p:cNvPr id="200" name="screen-shot-2017-07-22-at-100217-ampng-148a7f500495b8cb.png" descr="screen-shot-2017-07-22-at-100217-ampng-148a7f500495b8cb.png"/>
          <p:cNvPicPr>
            <a:picLocks noChangeAspect="1"/>
          </p:cNvPicPr>
          <p:nvPr/>
        </p:nvPicPr>
        <p:blipFill>
          <a:blip r:embed="rId2">
            <a:extLst/>
          </a:blip>
          <a:srcRect l="0" t="0" r="0" b="52699"/>
          <a:stretch>
            <a:fillRect/>
          </a:stretch>
        </p:blipFill>
        <p:spPr>
          <a:xfrm>
            <a:off x="354012" y="1279973"/>
            <a:ext cx="12296611" cy="2541495"/>
          </a:xfrm>
          <a:prstGeom prst="rect">
            <a:avLst/>
          </a:prstGeom>
          <a:ln w="12700">
            <a:miter lim="400000"/>
          </a:ln>
        </p:spPr>
      </p:pic>
      <p:sp>
        <p:nvSpPr>
          <p:cNvPr id="201" name="Oval"/>
          <p:cNvSpPr/>
          <p:nvPr/>
        </p:nvSpPr>
        <p:spPr>
          <a:xfrm>
            <a:off x="412876" y="2168047"/>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02" name="Oval"/>
          <p:cNvSpPr/>
          <p:nvPr/>
        </p:nvSpPr>
        <p:spPr>
          <a:xfrm>
            <a:off x="1959510" y="2716473"/>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03" name="Oval"/>
          <p:cNvSpPr/>
          <p:nvPr/>
        </p:nvSpPr>
        <p:spPr>
          <a:xfrm>
            <a:off x="6072372" y="3200839"/>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Gender Fluid"/>
          <p:cNvSpPr txBox="1"/>
          <p:nvPr>
            <p:ph type="title"/>
          </p:nvPr>
        </p:nvSpPr>
        <p:spPr>
          <a:xfrm>
            <a:off x="665436" y="5452727"/>
            <a:ext cx="7676677" cy="2159001"/>
          </a:xfrm>
          <a:prstGeom prst="rect">
            <a:avLst/>
          </a:prstGeom>
        </p:spPr>
        <p:txBody>
          <a:bodyPr/>
          <a:lstStyle>
            <a:lvl1pPr algn="l"/>
          </a:lstStyle>
          <a:p>
            <a:pPr/>
            <a:r>
              <a:t>Gender Fluid</a:t>
            </a:r>
          </a:p>
        </p:txBody>
      </p:sp>
      <p:sp>
        <p:nvSpPr>
          <p:cNvPr id="206" name="This is best described as a dynamic mix of boy and girl. A person who is gender fluid may always feel like a mix of the two traditional genders, but may feel more man some days, and more woman other days."/>
          <p:cNvSpPr txBox="1"/>
          <p:nvPr>
            <p:ph type="body" sz="quarter" idx="1"/>
          </p:nvPr>
        </p:nvSpPr>
        <p:spPr>
          <a:xfrm>
            <a:off x="727039" y="7204216"/>
            <a:ext cx="11550722" cy="1813648"/>
          </a:xfrm>
          <a:prstGeom prst="rect">
            <a:avLst/>
          </a:prstGeom>
        </p:spPr>
        <p:txBody>
          <a:bodyPr/>
          <a:lstStyle>
            <a:lvl1pPr marL="0" indent="0" defTabSz="391414">
              <a:lnSpc>
                <a:spcPct val="70000"/>
              </a:lnSpc>
              <a:spcBef>
                <a:spcPts val="400"/>
              </a:spcBef>
              <a:buSzTx/>
              <a:buNone/>
              <a:defRPr i="1" sz="3216">
                <a:latin typeface="Iowan Old Style"/>
                <a:ea typeface="Iowan Old Style"/>
                <a:cs typeface="Iowan Old Style"/>
                <a:sym typeface="Iowan Old Style"/>
              </a:defRPr>
            </a:lvl1pPr>
          </a:lstStyle>
          <a:p>
            <a:pPr/>
            <a:r>
              <a:t>This is best described as a dynamic mix of boy and girl. A person who is gender fluid may always feel like a mix of the two traditional genders, but may feel more man some days, and more woman other days.</a:t>
            </a:r>
          </a:p>
        </p:txBody>
      </p:sp>
      <p:pic>
        <p:nvPicPr>
          <p:cNvPr id="207" name="screen-shot-2017-07-22-at-100217-ampng-148a7f500495b8cb.png" descr="screen-shot-2017-07-22-at-100217-ampng-148a7f500495b8cb.png"/>
          <p:cNvPicPr>
            <a:picLocks noChangeAspect="1"/>
          </p:cNvPicPr>
          <p:nvPr/>
        </p:nvPicPr>
        <p:blipFill>
          <a:blip r:embed="rId2">
            <a:extLst/>
          </a:blip>
          <a:srcRect l="0" t="0" r="0" b="54223"/>
          <a:stretch>
            <a:fillRect/>
          </a:stretch>
        </p:blipFill>
        <p:spPr>
          <a:xfrm>
            <a:off x="2294513" y="1066179"/>
            <a:ext cx="10117735" cy="2023788"/>
          </a:xfrm>
          <a:prstGeom prst="rect">
            <a:avLst/>
          </a:prstGeom>
          <a:ln w="12700">
            <a:miter lim="400000"/>
          </a:ln>
        </p:spPr>
      </p:pic>
      <p:sp>
        <p:nvSpPr>
          <p:cNvPr id="208" name="Oval"/>
          <p:cNvSpPr/>
          <p:nvPr/>
        </p:nvSpPr>
        <p:spPr>
          <a:xfrm>
            <a:off x="3974820" y="2230975"/>
            <a:ext cx="383618" cy="369885"/>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09" name="Oval"/>
          <p:cNvSpPr/>
          <p:nvPr/>
        </p:nvSpPr>
        <p:spPr>
          <a:xfrm>
            <a:off x="2988428" y="2669161"/>
            <a:ext cx="383618" cy="369885"/>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10" name="Oval"/>
          <p:cNvSpPr/>
          <p:nvPr/>
        </p:nvSpPr>
        <p:spPr>
          <a:xfrm>
            <a:off x="6523010" y="1869665"/>
            <a:ext cx="383618" cy="369885"/>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211" name="screen-shot-2017-07-22-at-100217-ampng-148a7f500495b8cb.png" descr="screen-shot-2017-07-22-at-100217-ampng-148a7f500495b8cb.png"/>
          <p:cNvPicPr>
            <a:picLocks noChangeAspect="1"/>
          </p:cNvPicPr>
          <p:nvPr/>
        </p:nvPicPr>
        <p:blipFill>
          <a:blip r:embed="rId2">
            <a:extLst/>
          </a:blip>
          <a:srcRect l="0" t="0" r="0" b="54223"/>
          <a:stretch>
            <a:fillRect/>
          </a:stretch>
        </p:blipFill>
        <p:spPr>
          <a:xfrm>
            <a:off x="2294513" y="3289911"/>
            <a:ext cx="10117735" cy="2023788"/>
          </a:xfrm>
          <a:prstGeom prst="rect">
            <a:avLst/>
          </a:prstGeom>
          <a:ln w="12700">
            <a:miter lim="400000"/>
          </a:ln>
        </p:spPr>
      </p:pic>
      <p:sp>
        <p:nvSpPr>
          <p:cNvPr id="212" name="Oval"/>
          <p:cNvSpPr/>
          <p:nvPr/>
        </p:nvSpPr>
        <p:spPr>
          <a:xfrm>
            <a:off x="6700377" y="4536940"/>
            <a:ext cx="383618" cy="369885"/>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13" name="Oval"/>
          <p:cNvSpPr/>
          <p:nvPr/>
        </p:nvSpPr>
        <p:spPr>
          <a:xfrm>
            <a:off x="3299920" y="4936688"/>
            <a:ext cx="383618" cy="369885"/>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14" name="Oval"/>
          <p:cNvSpPr/>
          <p:nvPr/>
        </p:nvSpPr>
        <p:spPr>
          <a:xfrm>
            <a:off x="3299920" y="4086344"/>
            <a:ext cx="383618" cy="369885"/>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15" name="Day X"/>
          <p:cNvSpPr txBox="1"/>
          <p:nvPr/>
        </p:nvSpPr>
        <p:spPr>
          <a:xfrm>
            <a:off x="642164" y="2134588"/>
            <a:ext cx="961340"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Day X</a:t>
            </a:r>
          </a:p>
        </p:txBody>
      </p:sp>
      <p:sp>
        <p:nvSpPr>
          <p:cNvPr id="216" name="Day Y"/>
          <p:cNvSpPr txBox="1"/>
          <p:nvPr/>
        </p:nvSpPr>
        <p:spPr>
          <a:xfrm>
            <a:off x="642164" y="4364160"/>
            <a:ext cx="961340"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Day Y</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Gender Neutral"/>
          <p:cNvSpPr txBox="1"/>
          <p:nvPr>
            <p:ph type="title"/>
          </p:nvPr>
        </p:nvSpPr>
        <p:spPr>
          <a:xfrm>
            <a:off x="687807" y="3797300"/>
            <a:ext cx="7676677" cy="2159000"/>
          </a:xfrm>
          <a:prstGeom prst="rect">
            <a:avLst/>
          </a:prstGeom>
        </p:spPr>
        <p:txBody>
          <a:bodyPr/>
          <a:lstStyle>
            <a:lvl1pPr algn="l" defTabSz="525779">
              <a:defRPr sz="10889"/>
            </a:lvl1pPr>
          </a:lstStyle>
          <a:p>
            <a:pPr/>
            <a:r>
              <a:t>Gender Neutral</a:t>
            </a:r>
          </a:p>
        </p:txBody>
      </p:sp>
      <p:sp>
        <p:nvSpPr>
          <p:cNvPr id="219" name="This is a term which describes someone who sees themselves as existing without gender, sometimes also described as agender or genderless."/>
          <p:cNvSpPr txBox="1"/>
          <p:nvPr>
            <p:ph type="body" sz="half" idx="1"/>
          </p:nvPr>
        </p:nvSpPr>
        <p:spPr>
          <a:xfrm>
            <a:off x="727039" y="5402080"/>
            <a:ext cx="11550722" cy="3200889"/>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This is a term which describes someone who sees themselves as existing without gender, sometimes also described as agender or genderless.</a:t>
            </a:r>
          </a:p>
        </p:txBody>
      </p:sp>
      <p:pic>
        <p:nvPicPr>
          <p:cNvPr id="220" name="screen-shot-2017-07-22-at-100217-ampng-148a7f500495b8cb.png" descr="screen-shot-2017-07-22-at-100217-ampng-148a7f500495b8cb.png"/>
          <p:cNvPicPr>
            <a:picLocks noChangeAspect="1"/>
          </p:cNvPicPr>
          <p:nvPr/>
        </p:nvPicPr>
        <p:blipFill>
          <a:blip r:embed="rId2">
            <a:extLst/>
          </a:blip>
          <a:srcRect l="0" t="0" r="0" b="52699"/>
          <a:stretch>
            <a:fillRect/>
          </a:stretch>
        </p:blipFill>
        <p:spPr>
          <a:xfrm>
            <a:off x="354012" y="1279973"/>
            <a:ext cx="12296611" cy="2541495"/>
          </a:xfrm>
          <a:prstGeom prst="rect">
            <a:avLst/>
          </a:prstGeom>
          <a:ln w="12700">
            <a:miter lim="400000"/>
          </a:ln>
        </p:spPr>
      </p:pic>
      <p:sp>
        <p:nvSpPr>
          <p:cNvPr id="221" name="Oval"/>
          <p:cNvSpPr/>
          <p:nvPr/>
        </p:nvSpPr>
        <p:spPr>
          <a:xfrm>
            <a:off x="475288" y="2211697"/>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22" name="Oval"/>
          <p:cNvSpPr/>
          <p:nvPr/>
        </p:nvSpPr>
        <p:spPr>
          <a:xfrm>
            <a:off x="462588" y="2686956"/>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23" name="Oval"/>
          <p:cNvSpPr/>
          <p:nvPr/>
        </p:nvSpPr>
        <p:spPr>
          <a:xfrm>
            <a:off x="462588" y="3162216"/>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Gender Queer"/>
          <p:cNvSpPr txBox="1"/>
          <p:nvPr>
            <p:ph type="title"/>
          </p:nvPr>
        </p:nvSpPr>
        <p:spPr>
          <a:xfrm>
            <a:off x="687807" y="3797300"/>
            <a:ext cx="7676677" cy="2159000"/>
          </a:xfrm>
          <a:prstGeom prst="rect">
            <a:avLst/>
          </a:prstGeom>
        </p:spPr>
        <p:txBody>
          <a:bodyPr/>
          <a:lstStyle>
            <a:lvl1pPr algn="l"/>
          </a:lstStyle>
          <a:p>
            <a:pPr/>
            <a:r>
              <a:t>Gender Queer</a:t>
            </a:r>
          </a:p>
        </p:txBody>
      </p:sp>
      <p:sp>
        <p:nvSpPr>
          <p:cNvPr id="226" name="This is a term that describes someone whose gender identity is not fitting within the binary of man/woman.…"/>
          <p:cNvSpPr txBox="1"/>
          <p:nvPr>
            <p:ph type="body" sz="half" idx="1"/>
          </p:nvPr>
        </p:nvSpPr>
        <p:spPr>
          <a:xfrm>
            <a:off x="727039" y="5402080"/>
            <a:ext cx="11550722" cy="3200889"/>
          </a:xfrm>
          <a:prstGeom prst="rect">
            <a:avLst/>
          </a:prstGeom>
        </p:spPr>
        <p:txBody>
          <a:bodyPr/>
          <a:lstStyle/>
          <a:p>
            <a:pPr marL="0" indent="0" defTabSz="508254">
              <a:lnSpc>
                <a:spcPct val="70000"/>
              </a:lnSpc>
              <a:spcBef>
                <a:spcPts val="500"/>
              </a:spcBef>
              <a:buSzTx/>
              <a:buNone/>
              <a:defRPr i="1" sz="4176">
                <a:latin typeface="Iowan Old Style"/>
                <a:ea typeface="Iowan Old Style"/>
                <a:cs typeface="Iowan Old Style"/>
                <a:sym typeface="Iowan Old Style"/>
              </a:defRPr>
            </a:pPr>
            <a:r>
              <a:t>This is a term that describes someone whose gender identity is not fitting within the binary of man/woman.</a:t>
            </a:r>
          </a:p>
          <a:p>
            <a:pPr marL="0" indent="0" defTabSz="508254">
              <a:lnSpc>
                <a:spcPct val="70000"/>
              </a:lnSpc>
              <a:spcBef>
                <a:spcPts val="500"/>
              </a:spcBef>
              <a:buSzTx/>
              <a:buNone/>
              <a:defRPr i="1" sz="4176">
                <a:latin typeface="Iowan Old Style"/>
                <a:ea typeface="Iowan Old Style"/>
                <a:cs typeface="Iowan Old Style"/>
                <a:sym typeface="Iowan Old Style"/>
              </a:defRPr>
            </a:pPr>
          </a:p>
          <a:p>
            <a:pPr marL="0" indent="0" defTabSz="508254">
              <a:lnSpc>
                <a:spcPct val="70000"/>
              </a:lnSpc>
              <a:spcBef>
                <a:spcPts val="500"/>
              </a:spcBef>
              <a:buSzTx/>
              <a:buNone/>
              <a:defRPr i="1" sz="4176">
                <a:latin typeface="Iowan Old Style"/>
                <a:ea typeface="Iowan Old Style"/>
                <a:cs typeface="Iowan Old Style"/>
                <a:sym typeface="Iowan Old Style"/>
              </a:defRPr>
            </a:pPr>
            <a:r>
              <a:t>This term can also be an umbrella term for many non-conforming or non-binary identities.</a:t>
            </a:r>
          </a:p>
        </p:txBody>
      </p:sp>
      <p:pic>
        <p:nvPicPr>
          <p:cNvPr id="227" name="screen-shot-2017-07-22-at-100217-ampng-148a7f500495b8cb.png" descr="screen-shot-2017-07-22-at-100217-ampng-148a7f500495b8cb.png"/>
          <p:cNvPicPr>
            <a:picLocks noChangeAspect="1"/>
          </p:cNvPicPr>
          <p:nvPr/>
        </p:nvPicPr>
        <p:blipFill>
          <a:blip r:embed="rId2">
            <a:extLst/>
          </a:blip>
          <a:srcRect l="0" t="0" r="0" b="52699"/>
          <a:stretch>
            <a:fillRect/>
          </a:stretch>
        </p:blipFill>
        <p:spPr>
          <a:xfrm>
            <a:off x="354012" y="1279973"/>
            <a:ext cx="12296611" cy="2541495"/>
          </a:xfrm>
          <a:prstGeom prst="rect">
            <a:avLst/>
          </a:prstGeom>
          <a:ln w="12700">
            <a:miter lim="400000"/>
          </a:ln>
        </p:spPr>
      </p:pic>
      <p:sp>
        <p:nvSpPr>
          <p:cNvPr id="228" name="Oval"/>
          <p:cNvSpPr/>
          <p:nvPr/>
        </p:nvSpPr>
        <p:spPr>
          <a:xfrm>
            <a:off x="412876" y="2129947"/>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29" name="Oval"/>
          <p:cNvSpPr/>
          <p:nvPr/>
        </p:nvSpPr>
        <p:spPr>
          <a:xfrm>
            <a:off x="412876" y="2694689"/>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30" name="Oval"/>
          <p:cNvSpPr/>
          <p:nvPr/>
        </p:nvSpPr>
        <p:spPr>
          <a:xfrm>
            <a:off x="6072372" y="3200839"/>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Non-binary"/>
          <p:cNvSpPr txBox="1"/>
          <p:nvPr>
            <p:ph type="title"/>
          </p:nvPr>
        </p:nvSpPr>
        <p:spPr>
          <a:xfrm>
            <a:off x="687807" y="3797300"/>
            <a:ext cx="7676677" cy="2159000"/>
          </a:xfrm>
          <a:prstGeom prst="rect">
            <a:avLst/>
          </a:prstGeom>
        </p:spPr>
        <p:txBody>
          <a:bodyPr/>
          <a:lstStyle>
            <a:lvl1pPr algn="l"/>
          </a:lstStyle>
          <a:p>
            <a:pPr/>
            <a:r>
              <a:t>Non-binary</a:t>
            </a:r>
          </a:p>
        </p:txBody>
      </p:sp>
      <p:sp>
        <p:nvSpPr>
          <p:cNvPr id="233" name="This is a term that describes someone who doesn’t identify as simply female or male."/>
          <p:cNvSpPr txBox="1"/>
          <p:nvPr>
            <p:ph type="body" sz="half" idx="1"/>
          </p:nvPr>
        </p:nvSpPr>
        <p:spPr>
          <a:xfrm>
            <a:off x="727039" y="5402080"/>
            <a:ext cx="11550722" cy="3200889"/>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This is a term that describes someone who doesn’t identify as simply female or male.</a:t>
            </a:r>
          </a:p>
        </p:txBody>
      </p:sp>
      <p:pic>
        <p:nvPicPr>
          <p:cNvPr id="234" name="screen-shot-2017-07-22-at-100217-ampng-148a7f500495b8cb.png" descr="screen-shot-2017-07-22-at-100217-ampng-148a7f500495b8cb.png"/>
          <p:cNvPicPr>
            <a:picLocks noChangeAspect="1"/>
          </p:cNvPicPr>
          <p:nvPr/>
        </p:nvPicPr>
        <p:blipFill>
          <a:blip r:embed="rId2">
            <a:extLst/>
          </a:blip>
          <a:srcRect l="0" t="0" r="0" b="52699"/>
          <a:stretch>
            <a:fillRect/>
          </a:stretch>
        </p:blipFill>
        <p:spPr>
          <a:xfrm>
            <a:off x="354012" y="1279973"/>
            <a:ext cx="12296611" cy="2541495"/>
          </a:xfrm>
          <a:prstGeom prst="rect">
            <a:avLst/>
          </a:prstGeom>
          <a:ln w="12700">
            <a:miter lim="400000"/>
          </a:ln>
        </p:spPr>
      </p:pic>
      <p:sp>
        <p:nvSpPr>
          <p:cNvPr id="235" name="Oval"/>
          <p:cNvSpPr/>
          <p:nvPr/>
        </p:nvSpPr>
        <p:spPr>
          <a:xfrm>
            <a:off x="412876" y="2129947"/>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36" name="Oval"/>
          <p:cNvSpPr/>
          <p:nvPr/>
        </p:nvSpPr>
        <p:spPr>
          <a:xfrm>
            <a:off x="412876" y="2694689"/>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37" name="Oval"/>
          <p:cNvSpPr/>
          <p:nvPr/>
        </p:nvSpPr>
        <p:spPr>
          <a:xfrm>
            <a:off x="6072372" y="3200839"/>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Polygender"/>
          <p:cNvSpPr txBox="1"/>
          <p:nvPr>
            <p:ph type="title"/>
          </p:nvPr>
        </p:nvSpPr>
        <p:spPr>
          <a:xfrm>
            <a:off x="687807" y="3797300"/>
            <a:ext cx="7676677" cy="2159000"/>
          </a:xfrm>
          <a:prstGeom prst="rect">
            <a:avLst/>
          </a:prstGeom>
        </p:spPr>
        <p:txBody>
          <a:bodyPr/>
          <a:lstStyle>
            <a:lvl1pPr algn="l"/>
          </a:lstStyle>
          <a:p>
            <a:pPr/>
            <a:r>
              <a:t>Polygender</a:t>
            </a:r>
          </a:p>
        </p:txBody>
      </p:sp>
      <p:sp>
        <p:nvSpPr>
          <p:cNvPr id="240" name="This is a term that describes someone who identifies with several different genders either at the same time or at different times."/>
          <p:cNvSpPr txBox="1"/>
          <p:nvPr>
            <p:ph type="body" sz="half" idx="1"/>
          </p:nvPr>
        </p:nvSpPr>
        <p:spPr>
          <a:xfrm>
            <a:off x="727039" y="5402080"/>
            <a:ext cx="11550722" cy="3200889"/>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This is a term that describes someone who identifies with several different genders either at the same time or at different times. </a:t>
            </a:r>
          </a:p>
        </p:txBody>
      </p:sp>
      <p:pic>
        <p:nvPicPr>
          <p:cNvPr id="241" name="screen-shot-2017-07-22-at-100217-ampng-148a7f500495b8cb.png" descr="screen-shot-2017-07-22-at-100217-ampng-148a7f500495b8cb.png"/>
          <p:cNvPicPr>
            <a:picLocks noChangeAspect="1"/>
          </p:cNvPicPr>
          <p:nvPr/>
        </p:nvPicPr>
        <p:blipFill>
          <a:blip r:embed="rId2">
            <a:extLst/>
          </a:blip>
          <a:srcRect l="0" t="0" r="0" b="52699"/>
          <a:stretch>
            <a:fillRect/>
          </a:stretch>
        </p:blipFill>
        <p:spPr>
          <a:xfrm>
            <a:off x="354012" y="1279973"/>
            <a:ext cx="12296611" cy="2541495"/>
          </a:xfrm>
          <a:prstGeom prst="rect">
            <a:avLst/>
          </a:prstGeom>
          <a:ln w="12700">
            <a:miter lim="400000"/>
          </a:ln>
        </p:spPr>
      </p:pic>
      <p:sp>
        <p:nvSpPr>
          <p:cNvPr id="242" name="Oval"/>
          <p:cNvSpPr/>
          <p:nvPr/>
        </p:nvSpPr>
        <p:spPr>
          <a:xfrm>
            <a:off x="412876" y="2129947"/>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43" name="Oval"/>
          <p:cNvSpPr/>
          <p:nvPr/>
        </p:nvSpPr>
        <p:spPr>
          <a:xfrm>
            <a:off x="412876" y="2694689"/>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44" name="Oval"/>
          <p:cNvSpPr/>
          <p:nvPr/>
        </p:nvSpPr>
        <p:spPr>
          <a:xfrm>
            <a:off x="6072372" y="3200839"/>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Transgender"/>
          <p:cNvSpPr txBox="1"/>
          <p:nvPr>
            <p:ph type="title"/>
          </p:nvPr>
        </p:nvSpPr>
        <p:spPr>
          <a:xfrm>
            <a:off x="687807" y="3797300"/>
            <a:ext cx="7676677" cy="2159000"/>
          </a:xfrm>
          <a:prstGeom prst="rect">
            <a:avLst/>
          </a:prstGeom>
        </p:spPr>
        <p:txBody>
          <a:bodyPr/>
          <a:lstStyle>
            <a:lvl1pPr algn="l"/>
          </a:lstStyle>
          <a:p>
            <a:pPr/>
            <a:r>
              <a:t>Transgender</a:t>
            </a:r>
          </a:p>
        </p:txBody>
      </p:sp>
      <p:sp>
        <p:nvSpPr>
          <p:cNvPr id="247" name="This is a term is typically an umbrella term that describes someone whose gender identity is different that their sex assigned at birth."/>
          <p:cNvSpPr txBox="1"/>
          <p:nvPr>
            <p:ph type="body" sz="half" idx="1"/>
          </p:nvPr>
        </p:nvSpPr>
        <p:spPr>
          <a:xfrm>
            <a:off x="727039" y="5402080"/>
            <a:ext cx="11550722" cy="3200889"/>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This is a term is typically an umbrella term that describes someone whose gender identity is different that their sex assigned at birth. </a:t>
            </a:r>
          </a:p>
        </p:txBody>
      </p:sp>
      <p:pic>
        <p:nvPicPr>
          <p:cNvPr id="248" name="screen-shot-2017-07-22-at-100217-ampng-148a7f500495b8cb.png" descr="screen-shot-2017-07-22-at-100217-ampng-148a7f500495b8cb.png"/>
          <p:cNvPicPr>
            <a:picLocks noChangeAspect="1"/>
          </p:cNvPicPr>
          <p:nvPr/>
        </p:nvPicPr>
        <p:blipFill>
          <a:blip r:embed="rId2">
            <a:extLst/>
          </a:blip>
          <a:srcRect l="0" t="0" r="0" b="52699"/>
          <a:stretch>
            <a:fillRect/>
          </a:stretch>
        </p:blipFill>
        <p:spPr>
          <a:xfrm>
            <a:off x="354012" y="1279973"/>
            <a:ext cx="12296611" cy="2541495"/>
          </a:xfrm>
          <a:prstGeom prst="rect">
            <a:avLst/>
          </a:prstGeom>
          <a:ln w="12700">
            <a:miter lim="400000"/>
          </a:ln>
        </p:spPr>
      </p:pic>
      <p:sp>
        <p:nvSpPr>
          <p:cNvPr id="249" name="Oval"/>
          <p:cNvSpPr/>
          <p:nvPr/>
        </p:nvSpPr>
        <p:spPr>
          <a:xfrm>
            <a:off x="425576" y="2176122"/>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50" name="Oval"/>
          <p:cNvSpPr/>
          <p:nvPr/>
        </p:nvSpPr>
        <p:spPr>
          <a:xfrm>
            <a:off x="412876" y="2694689"/>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51" name="Oval"/>
          <p:cNvSpPr/>
          <p:nvPr/>
        </p:nvSpPr>
        <p:spPr>
          <a:xfrm>
            <a:off x="6072372" y="3200839"/>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3" name="screen-shot-2017-07-22-at-100217-ampng-148a7f500495b8cb.png" descr="screen-shot-2017-07-22-at-100217-ampng-148a7f500495b8cb.png"/>
          <p:cNvPicPr>
            <a:picLocks noChangeAspect="1"/>
          </p:cNvPicPr>
          <p:nvPr/>
        </p:nvPicPr>
        <p:blipFill>
          <a:blip r:embed="rId2">
            <a:extLst/>
          </a:blip>
          <a:srcRect l="0" t="50377" r="0" b="2322"/>
          <a:stretch>
            <a:fillRect/>
          </a:stretch>
        </p:blipFill>
        <p:spPr>
          <a:xfrm>
            <a:off x="354012" y="1279973"/>
            <a:ext cx="12296611" cy="2541495"/>
          </a:xfrm>
          <a:prstGeom prst="rect">
            <a:avLst/>
          </a:prstGeom>
          <a:ln w="12700">
            <a:miter lim="400000"/>
          </a:ln>
        </p:spPr>
      </p:pic>
      <p:sp>
        <p:nvSpPr>
          <p:cNvPr id="254" name="Androgynous"/>
          <p:cNvSpPr txBox="1"/>
          <p:nvPr>
            <p:ph type="title"/>
          </p:nvPr>
        </p:nvSpPr>
        <p:spPr>
          <a:xfrm>
            <a:off x="687807" y="3797300"/>
            <a:ext cx="7676677" cy="2159000"/>
          </a:xfrm>
          <a:prstGeom prst="rect">
            <a:avLst/>
          </a:prstGeom>
        </p:spPr>
        <p:txBody>
          <a:bodyPr/>
          <a:lstStyle>
            <a:lvl1pPr algn="l"/>
          </a:lstStyle>
          <a:p>
            <a:pPr/>
            <a:r>
              <a:t>Androgynous</a:t>
            </a:r>
          </a:p>
        </p:txBody>
      </p:sp>
      <p:sp>
        <p:nvSpPr>
          <p:cNvPr id="255" name="This is a term which describes someone who sees themselves as a gender expression that has elements of both masculinity and femininity without gender."/>
          <p:cNvSpPr txBox="1"/>
          <p:nvPr>
            <p:ph type="body" sz="half" idx="1"/>
          </p:nvPr>
        </p:nvSpPr>
        <p:spPr>
          <a:xfrm>
            <a:off x="727039" y="5402080"/>
            <a:ext cx="11550722" cy="3200889"/>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This is a term which describes someone who sees themselves as a gender expression that has elements of both masculinity and femininity without gender.</a:t>
            </a:r>
          </a:p>
        </p:txBody>
      </p:sp>
      <p:sp>
        <p:nvSpPr>
          <p:cNvPr id="256" name="Oval"/>
          <p:cNvSpPr/>
          <p:nvPr/>
        </p:nvSpPr>
        <p:spPr>
          <a:xfrm>
            <a:off x="3393142" y="2099844"/>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57" name="Oval"/>
          <p:cNvSpPr/>
          <p:nvPr/>
        </p:nvSpPr>
        <p:spPr>
          <a:xfrm>
            <a:off x="3393142" y="2664586"/>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58" name="Oval"/>
          <p:cNvSpPr/>
          <p:nvPr/>
        </p:nvSpPr>
        <p:spPr>
          <a:xfrm>
            <a:off x="3393142" y="3230943"/>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Butch"/>
          <p:cNvSpPr txBox="1"/>
          <p:nvPr>
            <p:ph type="title"/>
          </p:nvPr>
        </p:nvSpPr>
        <p:spPr>
          <a:xfrm>
            <a:off x="687807" y="3797300"/>
            <a:ext cx="7676677" cy="2159000"/>
          </a:xfrm>
          <a:prstGeom prst="rect">
            <a:avLst/>
          </a:prstGeom>
        </p:spPr>
        <p:txBody>
          <a:bodyPr/>
          <a:lstStyle>
            <a:lvl1pPr algn="l"/>
          </a:lstStyle>
          <a:p>
            <a:pPr/>
            <a:r>
              <a:t>Butch</a:t>
            </a:r>
          </a:p>
        </p:txBody>
      </p:sp>
      <p:sp>
        <p:nvSpPr>
          <p:cNvPr id="261" name="This is a term that describes the gender expression of a person who identifies themselves as female/woman but expresses their gender with more masculine characteristics."/>
          <p:cNvSpPr txBox="1"/>
          <p:nvPr>
            <p:ph type="body" sz="half" idx="1"/>
          </p:nvPr>
        </p:nvSpPr>
        <p:spPr>
          <a:xfrm>
            <a:off x="727039" y="5402080"/>
            <a:ext cx="11550722" cy="3200889"/>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This is a term that describes the gender expression of a person who identifies themselves as female/woman but expresses their gender with more masculine characteristics.</a:t>
            </a:r>
          </a:p>
        </p:txBody>
      </p:sp>
      <p:pic>
        <p:nvPicPr>
          <p:cNvPr id="262" name="screen-shot-2017-07-22-at-100217-ampng-148a7f500495b8cb.png" descr="screen-shot-2017-07-22-at-100217-ampng-148a7f500495b8cb.png"/>
          <p:cNvPicPr>
            <a:picLocks noChangeAspect="1"/>
          </p:cNvPicPr>
          <p:nvPr/>
        </p:nvPicPr>
        <p:blipFill>
          <a:blip r:embed="rId2">
            <a:extLst/>
          </a:blip>
          <a:srcRect l="0" t="50377" r="0" b="2322"/>
          <a:stretch>
            <a:fillRect/>
          </a:stretch>
        </p:blipFill>
        <p:spPr>
          <a:xfrm>
            <a:off x="354012" y="1279973"/>
            <a:ext cx="12296611" cy="2541495"/>
          </a:xfrm>
          <a:prstGeom prst="rect">
            <a:avLst/>
          </a:prstGeom>
          <a:ln w="12700">
            <a:miter lim="400000"/>
          </a:ln>
        </p:spPr>
      </p:pic>
      <p:sp>
        <p:nvSpPr>
          <p:cNvPr id="263" name="Oval"/>
          <p:cNvSpPr/>
          <p:nvPr/>
        </p:nvSpPr>
        <p:spPr>
          <a:xfrm>
            <a:off x="3393142" y="2099844"/>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64" name="Oval"/>
          <p:cNvSpPr/>
          <p:nvPr/>
        </p:nvSpPr>
        <p:spPr>
          <a:xfrm>
            <a:off x="6077620" y="2619844"/>
            <a:ext cx="466230"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65" name="Oval"/>
          <p:cNvSpPr/>
          <p:nvPr/>
        </p:nvSpPr>
        <p:spPr>
          <a:xfrm>
            <a:off x="440218" y="3119089"/>
            <a:ext cx="466230"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Femme"/>
          <p:cNvSpPr txBox="1"/>
          <p:nvPr>
            <p:ph type="title"/>
          </p:nvPr>
        </p:nvSpPr>
        <p:spPr>
          <a:xfrm>
            <a:off x="687807" y="3797300"/>
            <a:ext cx="7676677" cy="2159000"/>
          </a:xfrm>
          <a:prstGeom prst="rect">
            <a:avLst/>
          </a:prstGeom>
        </p:spPr>
        <p:txBody>
          <a:bodyPr/>
          <a:lstStyle>
            <a:lvl1pPr algn="l"/>
          </a:lstStyle>
          <a:p>
            <a:pPr/>
            <a:r>
              <a:t>Femme</a:t>
            </a:r>
          </a:p>
        </p:txBody>
      </p:sp>
      <p:sp>
        <p:nvSpPr>
          <p:cNvPr id="268" name="This is a term that describes the gender expression of femininity"/>
          <p:cNvSpPr txBox="1"/>
          <p:nvPr>
            <p:ph type="body" sz="half" idx="1"/>
          </p:nvPr>
        </p:nvSpPr>
        <p:spPr>
          <a:xfrm>
            <a:off x="727039" y="5402080"/>
            <a:ext cx="11550722" cy="3200889"/>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This is a term that describes the gender expression of femininity</a:t>
            </a:r>
          </a:p>
        </p:txBody>
      </p:sp>
      <p:pic>
        <p:nvPicPr>
          <p:cNvPr id="269" name="screen-shot-2017-07-22-at-100217-ampng-148a7f500495b8cb.png" descr="screen-shot-2017-07-22-at-100217-ampng-148a7f500495b8cb.png"/>
          <p:cNvPicPr>
            <a:picLocks noChangeAspect="1"/>
          </p:cNvPicPr>
          <p:nvPr/>
        </p:nvPicPr>
        <p:blipFill>
          <a:blip r:embed="rId2">
            <a:extLst/>
          </a:blip>
          <a:srcRect l="0" t="50377" r="0" b="2322"/>
          <a:stretch>
            <a:fillRect/>
          </a:stretch>
        </p:blipFill>
        <p:spPr>
          <a:xfrm>
            <a:off x="354012" y="1279973"/>
            <a:ext cx="12296611" cy="2541495"/>
          </a:xfrm>
          <a:prstGeom prst="rect">
            <a:avLst/>
          </a:prstGeom>
          <a:ln w="12700">
            <a:miter lim="400000"/>
          </a:ln>
        </p:spPr>
      </p:pic>
      <p:sp>
        <p:nvSpPr>
          <p:cNvPr id="270" name="Oval"/>
          <p:cNvSpPr/>
          <p:nvPr/>
        </p:nvSpPr>
        <p:spPr>
          <a:xfrm>
            <a:off x="6032878" y="2144585"/>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71" name="Oval"/>
          <p:cNvSpPr/>
          <p:nvPr/>
        </p:nvSpPr>
        <p:spPr>
          <a:xfrm>
            <a:off x="440218" y="2597474"/>
            <a:ext cx="466230"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72" name="Oval"/>
          <p:cNvSpPr/>
          <p:nvPr/>
        </p:nvSpPr>
        <p:spPr>
          <a:xfrm>
            <a:off x="440218" y="3119089"/>
            <a:ext cx="466230"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Gender Conforming"/>
          <p:cNvSpPr txBox="1"/>
          <p:nvPr>
            <p:ph type="title"/>
          </p:nvPr>
        </p:nvSpPr>
        <p:spPr>
          <a:xfrm>
            <a:off x="687807" y="5747229"/>
            <a:ext cx="11629186" cy="2159001"/>
          </a:xfrm>
          <a:prstGeom prst="rect">
            <a:avLst/>
          </a:prstGeom>
        </p:spPr>
        <p:txBody>
          <a:bodyPr/>
          <a:lstStyle>
            <a:lvl1pPr algn="l"/>
          </a:lstStyle>
          <a:p>
            <a:pPr/>
            <a:r>
              <a:t>Gender Conforming</a:t>
            </a:r>
          </a:p>
        </p:txBody>
      </p:sp>
      <p:sp>
        <p:nvSpPr>
          <p:cNvPr id="275" name="A term that describes a person whose gender expression matches their gender identity."/>
          <p:cNvSpPr txBox="1"/>
          <p:nvPr>
            <p:ph type="body" sz="half" idx="1"/>
          </p:nvPr>
        </p:nvSpPr>
        <p:spPr>
          <a:xfrm>
            <a:off x="727039" y="7170682"/>
            <a:ext cx="11550722" cy="2511501"/>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A term that describes a person whose gender expression matches their gender identity.</a:t>
            </a:r>
          </a:p>
        </p:txBody>
      </p:sp>
      <p:pic>
        <p:nvPicPr>
          <p:cNvPr id="276" name="screen-shot-2017-07-22-at-100217-ampng-148a7f500495b8cb.png" descr="screen-shot-2017-07-22-at-100217-ampng-148a7f500495b8cb.png"/>
          <p:cNvPicPr>
            <a:picLocks noChangeAspect="1"/>
          </p:cNvPicPr>
          <p:nvPr/>
        </p:nvPicPr>
        <p:blipFill>
          <a:blip r:embed="rId2">
            <a:extLst/>
          </a:blip>
          <a:srcRect l="0" t="50377" r="0" b="2322"/>
          <a:stretch>
            <a:fillRect/>
          </a:stretch>
        </p:blipFill>
        <p:spPr>
          <a:xfrm>
            <a:off x="354012" y="2954279"/>
            <a:ext cx="12296611" cy="2541495"/>
          </a:xfrm>
          <a:prstGeom prst="rect">
            <a:avLst/>
          </a:prstGeom>
          <a:ln w="12700">
            <a:miter lim="400000"/>
          </a:ln>
        </p:spPr>
      </p:pic>
      <p:sp>
        <p:nvSpPr>
          <p:cNvPr id="277" name="Oval"/>
          <p:cNvSpPr/>
          <p:nvPr/>
        </p:nvSpPr>
        <p:spPr>
          <a:xfrm>
            <a:off x="5938387" y="3784967"/>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78" name="Oval"/>
          <p:cNvSpPr/>
          <p:nvPr/>
        </p:nvSpPr>
        <p:spPr>
          <a:xfrm>
            <a:off x="463096" y="4301884"/>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79" name="Oval"/>
          <p:cNvSpPr/>
          <p:nvPr/>
        </p:nvSpPr>
        <p:spPr>
          <a:xfrm>
            <a:off x="463096" y="4798729"/>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280" name="screen-shot-2017-07-22-at-100217-ampng-148a7f500495b8cb.png" descr="screen-shot-2017-07-22-at-100217-ampng-148a7f500495b8cb.png"/>
          <p:cNvPicPr>
            <a:picLocks noChangeAspect="1"/>
          </p:cNvPicPr>
          <p:nvPr/>
        </p:nvPicPr>
        <p:blipFill>
          <a:blip r:embed="rId2">
            <a:extLst/>
          </a:blip>
          <a:srcRect l="0" t="0" r="0" b="54223"/>
          <a:stretch>
            <a:fillRect/>
          </a:stretch>
        </p:blipFill>
        <p:spPr>
          <a:xfrm>
            <a:off x="354012" y="243482"/>
            <a:ext cx="12296611" cy="2459615"/>
          </a:xfrm>
          <a:prstGeom prst="rect">
            <a:avLst/>
          </a:prstGeom>
          <a:ln w="12700">
            <a:miter lim="400000"/>
          </a:ln>
        </p:spPr>
      </p:pic>
      <p:sp>
        <p:nvSpPr>
          <p:cNvPr id="281" name="Oval"/>
          <p:cNvSpPr/>
          <p:nvPr/>
        </p:nvSpPr>
        <p:spPr>
          <a:xfrm>
            <a:off x="462588" y="1628095"/>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82" name="Oval"/>
          <p:cNvSpPr/>
          <p:nvPr/>
        </p:nvSpPr>
        <p:spPr>
          <a:xfrm>
            <a:off x="462588" y="2172081"/>
            <a:ext cx="466231"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83" name="Oval"/>
          <p:cNvSpPr/>
          <p:nvPr/>
        </p:nvSpPr>
        <p:spPr>
          <a:xfrm>
            <a:off x="5515495" y="1197630"/>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Gender Non-Conforming"/>
          <p:cNvSpPr txBox="1"/>
          <p:nvPr>
            <p:ph type="title"/>
          </p:nvPr>
        </p:nvSpPr>
        <p:spPr>
          <a:xfrm>
            <a:off x="687807" y="3797300"/>
            <a:ext cx="11629186" cy="2159000"/>
          </a:xfrm>
          <a:prstGeom prst="rect">
            <a:avLst/>
          </a:prstGeom>
        </p:spPr>
        <p:txBody>
          <a:bodyPr/>
          <a:lstStyle>
            <a:lvl1pPr algn="l" defTabSz="514095">
              <a:defRPr sz="10648"/>
            </a:lvl1pPr>
          </a:lstStyle>
          <a:p>
            <a:pPr/>
            <a:r>
              <a:t>Gender Non-Conforming</a:t>
            </a:r>
          </a:p>
        </p:txBody>
      </p:sp>
      <p:sp>
        <p:nvSpPr>
          <p:cNvPr id="286" name="A term that describes a non-traditional gender expression. For example masculine woman, or feminine man.…"/>
          <p:cNvSpPr txBox="1"/>
          <p:nvPr>
            <p:ph type="body" sz="half" idx="1"/>
          </p:nvPr>
        </p:nvSpPr>
        <p:spPr>
          <a:xfrm>
            <a:off x="727039" y="5402080"/>
            <a:ext cx="11550722" cy="4108351"/>
          </a:xfrm>
          <a:prstGeom prst="rect">
            <a:avLst/>
          </a:prstGeom>
        </p:spPr>
        <p:txBody>
          <a:bodyPr/>
          <a:lstStyle/>
          <a:p>
            <a:pPr marL="0" indent="0">
              <a:lnSpc>
                <a:spcPct val="70000"/>
              </a:lnSpc>
              <a:spcBef>
                <a:spcPts val="600"/>
              </a:spcBef>
              <a:buSzTx/>
              <a:buNone/>
              <a:defRPr i="1" sz="4800">
                <a:latin typeface="Iowan Old Style"/>
                <a:ea typeface="Iowan Old Style"/>
                <a:cs typeface="Iowan Old Style"/>
                <a:sym typeface="Iowan Old Style"/>
              </a:defRPr>
            </a:pPr>
            <a:r>
              <a:t>A term that describes a non-traditional gender expression. For example masculine woman, or feminine man. </a:t>
            </a:r>
          </a:p>
          <a:p>
            <a:pPr marL="0" indent="0">
              <a:lnSpc>
                <a:spcPct val="70000"/>
              </a:lnSpc>
              <a:spcBef>
                <a:spcPts val="600"/>
              </a:spcBef>
              <a:buSzTx/>
              <a:buNone/>
              <a:defRPr i="1" sz="4800">
                <a:latin typeface="Iowan Old Style"/>
                <a:ea typeface="Iowan Old Style"/>
                <a:cs typeface="Iowan Old Style"/>
                <a:sym typeface="Iowan Old Style"/>
              </a:defRPr>
            </a:pPr>
          </a:p>
          <a:p>
            <a:pPr marL="0" indent="0">
              <a:lnSpc>
                <a:spcPct val="70000"/>
              </a:lnSpc>
              <a:spcBef>
                <a:spcPts val="600"/>
              </a:spcBef>
              <a:buSzTx/>
              <a:buNone/>
              <a:defRPr i="1" sz="4800">
                <a:latin typeface="Iowan Old Style"/>
                <a:ea typeface="Iowan Old Style"/>
                <a:cs typeface="Iowan Old Style"/>
                <a:sym typeface="Iowan Old Style"/>
              </a:defRPr>
            </a:pPr>
            <a:r>
              <a:t>This also can describe someone who identifies outside of a gender binary</a:t>
            </a:r>
          </a:p>
        </p:txBody>
      </p:sp>
      <p:pic>
        <p:nvPicPr>
          <p:cNvPr id="287" name="screen-shot-2017-07-22-at-100217-ampng-148a7f500495b8cb.png" descr="screen-shot-2017-07-22-at-100217-ampng-148a7f500495b8cb.png"/>
          <p:cNvPicPr>
            <a:picLocks noChangeAspect="1"/>
          </p:cNvPicPr>
          <p:nvPr/>
        </p:nvPicPr>
        <p:blipFill>
          <a:blip r:embed="rId2">
            <a:extLst/>
          </a:blip>
          <a:srcRect l="0" t="50377" r="0" b="2322"/>
          <a:stretch>
            <a:fillRect/>
          </a:stretch>
        </p:blipFill>
        <p:spPr>
          <a:xfrm>
            <a:off x="354012" y="1279973"/>
            <a:ext cx="12296611" cy="2541495"/>
          </a:xfrm>
          <a:prstGeom prst="rect">
            <a:avLst/>
          </a:prstGeom>
          <a:ln w="12700">
            <a:miter lim="400000"/>
          </a:ln>
        </p:spPr>
      </p:pic>
      <p:sp>
        <p:nvSpPr>
          <p:cNvPr id="288" name="Oval"/>
          <p:cNvSpPr/>
          <p:nvPr/>
        </p:nvSpPr>
        <p:spPr>
          <a:xfrm>
            <a:off x="1752081" y="2036347"/>
            <a:ext cx="466230"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89" name="Oval"/>
          <p:cNvSpPr/>
          <p:nvPr/>
        </p:nvSpPr>
        <p:spPr>
          <a:xfrm>
            <a:off x="1764781" y="2627577"/>
            <a:ext cx="466230" cy="449541"/>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90" name="Oval"/>
          <p:cNvSpPr/>
          <p:nvPr/>
        </p:nvSpPr>
        <p:spPr>
          <a:xfrm>
            <a:off x="4624632" y="3149193"/>
            <a:ext cx="466231"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Gender Normative"/>
          <p:cNvSpPr txBox="1"/>
          <p:nvPr>
            <p:ph type="title"/>
          </p:nvPr>
        </p:nvSpPr>
        <p:spPr>
          <a:xfrm>
            <a:off x="687807" y="3797300"/>
            <a:ext cx="11629186" cy="2159000"/>
          </a:xfrm>
          <a:prstGeom prst="rect">
            <a:avLst/>
          </a:prstGeom>
        </p:spPr>
        <p:txBody>
          <a:bodyPr/>
          <a:lstStyle>
            <a:lvl1pPr algn="l"/>
          </a:lstStyle>
          <a:p>
            <a:pPr/>
            <a:r>
              <a:t>Gender Normative</a:t>
            </a:r>
          </a:p>
        </p:txBody>
      </p:sp>
      <p:sp>
        <p:nvSpPr>
          <p:cNvPr id="293" name="A term that describes a person whose gender expression aligns with societies gender based expectations"/>
          <p:cNvSpPr txBox="1"/>
          <p:nvPr>
            <p:ph type="body" sz="half" idx="1"/>
          </p:nvPr>
        </p:nvSpPr>
        <p:spPr>
          <a:xfrm>
            <a:off x="727039" y="5402080"/>
            <a:ext cx="11550722" cy="4108351"/>
          </a:xfrm>
          <a:prstGeom prst="rect">
            <a:avLst/>
          </a:prstGeom>
        </p:spPr>
        <p:txBody>
          <a:bodyPr/>
          <a:lstStyle>
            <a:lvl1pPr marL="0" indent="0">
              <a:lnSpc>
                <a:spcPct val="70000"/>
              </a:lnSpc>
              <a:spcBef>
                <a:spcPts val="600"/>
              </a:spcBef>
              <a:buSzTx/>
              <a:buNone/>
              <a:defRPr i="1" sz="4800">
                <a:latin typeface="Iowan Old Style"/>
                <a:ea typeface="Iowan Old Style"/>
                <a:cs typeface="Iowan Old Style"/>
                <a:sym typeface="Iowan Old Style"/>
              </a:defRPr>
            </a:lvl1pPr>
          </a:lstStyle>
          <a:p>
            <a:pPr/>
            <a:r>
              <a:t>A term that describes a person whose gender expression aligns with societies gender based expectations</a:t>
            </a:r>
          </a:p>
        </p:txBody>
      </p:sp>
      <p:pic>
        <p:nvPicPr>
          <p:cNvPr id="294" name="screen-shot-2017-07-22-at-100217-ampng-148a7f500495b8cb.png" descr="screen-shot-2017-07-22-at-100217-ampng-148a7f500495b8cb.png"/>
          <p:cNvPicPr>
            <a:picLocks noChangeAspect="1"/>
          </p:cNvPicPr>
          <p:nvPr/>
        </p:nvPicPr>
        <p:blipFill>
          <a:blip r:embed="rId2">
            <a:extLst/>
          </a:blip>
          <a:srcRect l="0" t="50377" r="0" b="2322"/>
          <a:stretch>
            <a:fillRect/>
          </a:stretch>
        </p:blipFill>
        <p:spPr>
          <a:xfrm>
            <a:off x="354012" y="1279973"/>
            <a:ext cx="12296611" cy="2541495"/>
          </a:xfrm>
          <a:prstGeom prst="rect">
            <a:avLst/>
          </a:prstGeom>
          <a:ln w="12700">
            <a:miter lim="400000"/>
          </a:ln>
        </p:spPr>
      </p:pic>
      <p:sp>
        <p:nvSpPr>
          <p:cNvPr id="295" name="Oval"/>
          <p:cNvSpPr/>
          <p:nvPr/>
        </p:nvSpPr>
        <p:spPr>
          <a:xfrm>
            <a:off x="440218" y="2126658"/>
            <a:ext cx="466230"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96" name="Oval"/>
          <p:cNvSpPr/>
          <p:nvPr/>
        </p:nvSpPr>
        <p:spPr>
          <a:xfrm>
            <a:off x="6269285" y="2657681"/>
            <a:ext cx="466230"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97" name="Oval"/>
          <p:cNvSpPr/>
          <p:nvPr/>
        </p:nvSpPr>
        <p:spPr>
          <a:xfrm>
            <a:off x="440218" y="3149193"/>
            <a:ext cx="466230" cy="449540"/>
          </a:xfrm>
          <a:prstGeom prst="ellipse">
            <a:avLst/>
          </a:prstGeom>
          <a:solidFill>
            <a:srgbClr val="000000"/>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Pronouns"/>
          <p:cNvSpPr txBox="1"/>
          <p:nvPr/>
        </p:nvSpPr>
        <p:spPr>
          <a:xfrm>
            <a:off x="-55182" y="383247"/>
            <a:ext cx="6557583" cy="199644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b="0" cap="all" sz="14900">
                <a:latin typeface="+mj-lt"/>
                <a:ea typeface="+mj-ea"/>
                <a:cs typeface="+mj-cs"/>
                <a:sym typeface="DIN Condensed"/>
              </a:defRPr>
            </a:lvl1pPr>
          </a:lstStyle>
          <a:p>
            <a:pPr/>
            <a:r>
              <a:t>Pronouns</a:t>
            </a:r>
          </a:p>
        </p:txBody>
      </p:sp>
      <p:sp>
        <p:nvSpPr>
          <p:cNvPr id="300" name="Not everyone uses binary pronouns. There are some alternative pronouns that you or others may use. If you are ever unsure about someone’s pronoun it is better to ask than to assume."/>
          <p:cNvSpPr txBox="1"/>
          <p:nvPr/>
        </p:nvSpPr>
        <p:spPr>
          <a:xfrm>
            <a:off x="618276" y="2844799"/>
            <a:ext cx="11768248" cy="4064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70000"/>
              </a:lnSpc>
              <a:spcBef>
                <a:spcPts val="600"/>
              </a:spcBef>
              <a:defRPr b="0" i="1" sz="5000">
                <a:latin typeface="Iowan Old Style"/>
                <a:ea typeface="Iowan Old Style"/>
                <a:cs typeface="Iowan Old Style"/>
                <a:sym typeface="Iowan Old Style"/>
              </a:defRPr>
            </a:lvl1pPr>
          </a:lstStyle>
          <a:p>
            <a:pPr/>
            <a:r>
              <a:t>Not everyone uses binary pronouns. There are some alternative pronouns that you or others may use. If you are ever unsure about someone’s pronoun it is better to ask than to assume.</a:t>
            </a:r>
          </a:p>
        </p:txBody>
      </p:sp>
      <p:grpSp>
        <p:nvGrpSpPr>
          <p:cNvPr id="304" name="Group"/>
          <p:cNvGrpSpPr/>
          <p:nvPr/>
        </p:nvGrpSpPr>
        <p:grpSpPr>
          <a:xfrm>
            <a:off x="3443389" y="6511322"/>
            <a:ext cx="5471151" cy="3294745"/>
            <a:chOff x="0" y="0"/>
            <a:chExt cx="5471149" cy="3294743"/>
          </a:xfrm>
        </p:grpSpPr>
        <p:sp>
          <p:nvSpPr>
            <p:cNvPr id="301" name="Quote Bubble"/>
            <p:cNvSpPr/>
            <p:nvPr/>
          </p:nvSpPr>
          <p:spPr>
            <a:xfrm>
              <a:off x="2023017" y="0"/>
              <a:ext cx="3448133" cy="2223742"/>
            </a:xfrm>
            <a:prstGeom prst="wedgeEllipseCallout">
              <a:avLst>
                <a:gd name="adj1" fmla="val -49700"/>
                <a:gd name="adj2" fmla="val 57448"/>
              </a:avLst>
            </a:pr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302" name="Head"/>
            <p:cNvSpPr/>
            <p:nvPr/>
          </p:nvSpPr>
          <p:spPr>
            <a:xfrm>
              <a:off x="0" y="1098266"/>
              <a:ext cx="1836131" cy="2196478"/>
            </a:xfrm>
            <a:custGeom>
              <a:avLst/>
              <a:gdLst/>
              <a:ahLst/>
              <a:cxnLst>
                <a:cxn ang="0">
                  <a:pos x="wd2" y="hd2"/>
                </a:cxn>
                <a:cxn ang="5400000">
                  <a:pos x="wd2" y="hd2"/>
                </a:cxn>
                <a:cxn ang="10800000">
                  <a:pos x="wd2" y="hd2"/>
                </a:cxn>
                <a:cxn ang="16200000">
                  <a:pos x="wd2" y="hd2"/>
                </a:cxn>
              </a:cxnLst>
              <a:rect l="0" t="0" r="r" b="b"/>
              <a:pathLst>
                <a:path w="21545" h="21600" fill="norm" stroke="1" extrusionOk="0">
                  <a:moveTo>
                    <a:pt x="9154" y="0"/>
                  </a:moveTo>
                  <a:cubicBezTo>
                    <a:pt x="3064" y="0"/>
                    <a:pt x="0" y="3297"/>
                    <a:pt x="0" y="7252"/>
                  </a:cubicBezTo>
                  <a:cubicBezTo>
                    <a:pt x="0" y="11207"/>
                    <a:pt x="2755" y="14261"/>
                    <a:pt x="3263" y="17024"/>
                  </a:cubicBezTo>
                  <a:cubicBezTo>
                    <a:pt x="3772" y="19786"/>
                    <a:pt x="1428" y="21600"/>
                    <a:pt x="1428" y="21600"/>
                  </a:cubicBezTo>
                  <a:lnTo>
                    <a:pt x="13269" y="21600"/>
                  </a:lnTo>
                  <a:cubicBezTo>
                    <a:pt x="14015" y="18211"/>
                    <a:pt x="15444" y="18832"/>
                    <a:pt x="16687" y="18799"/>
                  </a:cubicBezTo>
                  <a:cubicBezTo>
                    <a:pt x="17929" y="18767"/>
                    <a:pt x="19467" y="18460"/>
                    <a:pt x="19210" y="17068"/>
                  </a:cubicBezTo>
                  <a:cubicBezTo>
                    <a:pt x="19036" y="16134"/>
                    <a:pt x="19250" y="15837"/>
                    <a:pt x="19675" y="15341"/>
                  </a:cubicBezTo>
                  <a:cubicBezTo>
                    <a:pt x="20100" y="14844"/>
                    <a:pt x="19256" y="14402"/>
                    <a:pt x="19256" y="14402"/>
                  </a:cubicBezTo>
                  <a:lnTo>
                    <a:pt x="19745" y="14169"/>
                  </a:lnTo>
                  <a:cubicBezTo>
                    <a:pt x="19977" y="14061"/>
                    <a:pt x="20093" y="13835"/>
                    <a:pt x="20035" y="13619"/>
                  </a:cubicBezTo>
                  <a:cubicBezTo>
                    <a:pt x="20009" y="13533"/>
                    <a:pt x="19982" y="13430"/>
                    <a:pt x="19950" y="13301"/>
                  </a:cubicBezTo>
                  <a:cubicBezTo>
                    <a:pt x="19847" y="12874"/>
                    <a:pt x="20073" y="12503"/>
                    <a:pt x="20497" y="12373"/>
                  </a:cubicBezTo>
                  <a:cubicBezTo>
                    <a:pt x="20877" y="12260"/>
                    <a:pt x="21149" y="12098"/>
                    <a:pt x="21342" y="11942"/>
                  </a:cubicBezTo>
                  <a:cubicBezTo>
                    <a:pt x="21600" y="11737"/>
                    <a:pt x="21600" y="11374"/>
                    <a:pt x="21407" y="11120"/>
                  </a:cubicBezTo>
                  <a:cubicBezTo>
                    <a:pt x="20705" y="10192"/>
                    <a:pt x="19983" y="9173"/>
                    <a:pt x="19487" y="8520"/>
                  </a:cubicBezTo>
                  <a:cubicBezTo>
                    <a:pt x="18754" y="7554"/>
                    <a:pt x="19939" y="7036"/>
                    <a:pt x="19572" y="5994"/>
                  </a:cubicBezTo>
                  <a:cubicBezTo>
                    <a:pt x="18658" y="2406"/>
                    <a:pt x="15959" y="0"/>
                    <a:pt x="9154" y="0"/>
                  </a:cubicBezTo>
                  <a:close/>
                </a:path>
              </a:pathLst>
            </a:cu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303" name="What are your pronouns? I use he/him."/>
            <p:cNvSpPr txBox="1"/>
            <p:nvPr/>
          </p:nvSpPr>
          <p:spPr>
            <a:xfrm>
              <a:off x="2333001" y="346367"/>
              <a:ext cx="2789396" cy="1547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spcBef>
                  <a:spcPts val="900"/>
                </a:spcBef>
                <a:defRPr b="0" sz="3100">
                  <a:solidFill>
                    <a:srgbClr val="FFFFFF"/>
                  </a:solidFill>
                </a:defRPr>
              </a:lvl1pPr>
            </a:lstStyle>
            <a:p>
              <a:pPr/>
              <a:r>
                <a:t>What are your pronouns? I use he/him.</a:t>
              </a:r>
            </a:p>
          </p:txBody>
        </p:sp>
      </p:grpSp>
      <p:grpSp>
        <p:nvGrpSpPr>
          <p:cNvPr id="307" name="Group"/>
          <p:cNvGrpSpPr/>
          <p:nvPr/>
        </p:nvGrpSpPr>
        <p:grpSpPr>
          <a:xfrm>
            <a:off x="8948785" y="7614909"/>
            <a:ext cx="3723214" cy="1756686"/>
            <a:chOff x="0" y="0"/>
            <a:chExt cx="3723213" cy="1756684"/>
          </a:xfrm>
        </p:grpSpPr>
        <p:sp>
          <p:nvSpPr>
            <p:cNvPr id="305" name="Quote Bubble"/>
            <p:cNvSpPr/>
            <p:nvPr/>
          </p:nvSpPr>
          <p:spPr>
            <a:xfrm flipH="1">
              <a:off x="0" y="0"/>
              <a:ext cx="3723214" cy="1756685"/>
            </a:xfrm>
            <a:prstGeom prst="wedgeEllipseCallout">
              <a:avLst>
                <a:gd name="adj1" fmla="val -49472"/>
                <a:gd name="adj2" fmla="val 67898"/>
              </a:avLst>
            </a:pr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306" name="I use they/them."/>
            <p:cNvSpPr txBox="1"/>
            <p:nvPr/>
          </p:nvSpPr>
          <p:spPr>
            <a:xfrm>
              <a:off x="267577" y="152591"/>
              <a:ext cx="3188203" cy="1244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spcBef>
                  <a:spcPts val="4200"/>
                </a:spcBef>
                <a:defRPr b="0" sz="3200">
                  <a:solidFill>
                    <a:srgbClr val="FFFFFF"/>
                  </a:solidFill>
                </a:defRPr>
              </a:lvl1pPr>
            </a:lstStyle>
            <a:p>
              <a:pPr/>
              <a:r>
                <a:t>I use they/them.</a:t>
              </a:r>
            </a:p>
          </p:txBody>
        </p:sp>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She/Her"/>
          <p:cNvSpPr txBox="1"/>
          <p:nvPr/>
        </p:nvSpPr>
        <p:spPr>
          <a:xfrm>
            <a:off x="1683512" y="2996749"/>
            <a:ext cx="4818889" cy="18796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b="0" cap="all" sz="14000">
                <a:latin typeface="+mj-lt"/>
                <a:ea typeface="+mj-ea"/>
                <a:cs typeface="+mj-cs"/>
                <a:sym typeface="DIN Condensed"/>
              </a:defRPr>
            </a:lvl1pPr>
          </a:lstStyle>
          <a:p>
            <a:pPr/>
            <a:r>
              <a:t>She/Her</a:t>
            </a:r>
          </a:p>
        </p:txBody>
      </p:sp>
      <p:sp>
        <p:nvSpPr>
          <p:cNvPr id="310" name="These are pronouns are usually used for someone who identifies as female."/>
          <p:cNvSpPr txBox="1"/>
          <p:nvPr/>
        </p:nvSpPr>
        <p:spPr>
          <a:xfrm>
            <a:off x="618276" y="5561618"/>
            <a:ext cx="11768248" cy="15265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lnSpc>
                <a:spcPct val="70000"/>
              </a:lnSpc>
              <a:spcBef>
                <a:spcPts val="600"/>
              </a:spcBef>
              <a:defRPr b="0" i="1" sz="4800">
                <a:latin typeface="Iowan Old Style"/>
                <a:ea typeface="Iowan Old Style"/>
                <a:cs typeface="Iowan Old Style"/>
                <a:sym typeface="Iowan Old Style"/>
              </a:defRPr>
            </a:lvl1pPr>
          </a:lstStyle>
          <a:p>
            <a:pPr/>
            <a:r>
              <a:t>These are pronouns are usually used for someone who identifies as female.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Ze/Zir [zee, zerr, or zeer]"/>
          <p:cNvSpPr txBox="1"/>
          <p:nvPr/>
        </p:nvSpPr>
        <p:spPr>
          <a:xfrm>
            <a:off x="-5535169" y="2349638"/>
            <a:ext cx="12037569" cy="36576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b="0" cap="all" sz="14000">
                <a:latin typeface="+mj-lt"/>
                <a:ea typeface="+mj-ea"/>
                <a:cs typeface="+mj-cs"/>
                <a:sym typeface="DIN Condensed"/>
              </a:defRPr>
            </a:lvl1pPr>
          </a:lstStyle>
          <a:p>
            <a:pPr/>
            <a:r>
              <a:t>Ze/Zir [zee, zerr, or zeer]</a:t>
            </a:r>
          </a:p>
        </p:txBody>
      </p:sp>
      <p:sp>
        <p:nvSpPr>
          <p:cNvPr id="313" name="These are alternative gender neutral pronouns that replace he, she, his, and hers."/>
          <p:cNvSpPr txBox="1"/>
          <p:nvPr/>
        </p:nvSpPr>
        <p:spPr>
          <a:xfrm>
            <a:off x="618276" y="6405580"/>
            <a:ext cx="11768248" cy="15265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lnSpc>
                <a:spcPct val="70000"/>
              </a:lnSpc>
              <a:spcBef>
                <a:spcPts val="600"/>
              </a:spcBef>
              <a:defRPr b="0" i="1" sz="4800">
                <a:latin typeface="Iowan Old Style"/>
                <a:ea typeface="Iowan Old Style"/>
                <a:cs typeface="Iowan Old Style"/>
                <a:sym typeface="Iowan Old Style"/>
              </a:defRPr>
            </a:lvl1pPr>
          </a:lstStyle>
          <a:p>
            <a:pPr/>
            <a:r>
              <a:t>These are alternative gender neutral pronouns that replace he, she, his, and hers. </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Him/His"/>
          <p:cNvSpPr txBox="1"/>
          <p:nvPr/>
        </p:nvSpPr>
        <p:spPr>
          <a:xfrm>
            <a:off x="2042667" y="3238637"/>
            <a:ext cx="4459733" cy="187960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b="0" cap="all" sz="14000">
                <a:latin typeface="+mj-lt"/>
                <a:ea typeface="+mj-ea"/>
                <a:cs typeface="+mj-cs"/>
                <a:sym typeface="DIN Condensed"/>
              </a:defRPr>
            </a:lvl1pPr>
          </a:lstStyle>
          <a:p>
            <a:pPr/>
            <a:r>
              <a:t>Him/His</a:t>
            </a:r>
          </a:p>
        </p:txBody>
      </p:sp>
      <p:sp>
        <p:nvSpPr>
          <p:cNvPr id="316" name="These are pronouns usually used for someone who identifies as male."/>
          <p:cNvSpPr txBox="1"/>
          <p:nvPr/>
        </p:nvSpPr>
        <p:spPr>
          <a:xfrm>
            <a:off x="618276" y="5743299"/>
            <a:ext cx="11768248" cy="15265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lnSpc>
                <a:spcPct val="70000"/>
              </a:lnSpc>
              <a:spcBef>
                <a:spcPts val="600"/>
              </a:spcBef>
              <a:defRPr b="0" i="1" sz="4800">
                <a:latin typeface="Iowan Old Style"/>
                <a:ea typeface="Iowan Old Style"/>
                <a:cs typeface="Iowan Old Style"/>
                <a:sym typeface="Iowan Old Style"/>
              </a:defRPr>
            </a:lvl1pPr>
          </a:lstStyle>
          <a:p>
            <a:pPr/>
            <a:r>
              <a:t>These are pronouns usually used for someone who identifies as male.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 name="They/Their"/>
          <p:cNvSpPr txBox="1"/>
          <p:nvPr/>
        </p:nvSpPr>
        <p:spPr>
          <a:xfrm>
            <a:off x="172212" y="3238637"/>
            <a:ext cx="6330189" cy="187960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b="0" cap="all" sz="14000">
                <a:latin typeface="+mj-lt"/>
                <a:ea typeface="+mj-ea"/>
                <a:cs typeface="+mj-cs"/>
                <a:sym typeface="DIN Condensed"/>
              </a:defRPr>
            </a:lvl1pPr>
          </a:lstStyle>
          <a:p>
            <a:pPr/>
            <a:r>
              <a:t>They/Their</a:t>
            </a:r>
          </a:p>
        </p:txBody>
      </p:sp>
      <p:sp>
        <p:nvSpPr>
          <p:cNvPr id="319" name="These are alternative gender neutral pronouns that replace he, she, his, and hers."/>
          <p:cNvSpPr txBox="1"/>
          <p:nvPr/>
        </p:nvSpPr>
        <p:spPr>
          <a:xfrm>
            <a:off x="618276" y="5863713"/>
            <a:ext cx="11768248" cy="15265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lnSpc>
                <a:spcPct val="70000"/>
              </a:lnSpc>
              <a:spcBef>
                <a:spcPts val="600"/>
              </a:spcBef>
              <a:defRPr b="0" i="1" sz="4800">
                <a:latin typeface="Iowan Old Style"/>
                <a:ea typeface="Iowan Old Style"/>
                <a:cs typeface="Iowan Old Style"/>
                <a:sym typeface="Iowan Old Style"/>
              </a:defRPr>
            </a:lvl1pPr>
          </a:lstStyle>
          <a:p>
            <a:pPr/>
            <a:r>
              <a:t>These are alternative gender neutral pronouns that replace he, she, his, and hers. </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Important Point"/>
          <p:cNvSpPr txBox="1"/>
          <p:nvPr/>
        </p:nvSpPr>
        <p:spPr>
          <a:xfrm>
            <a:off x="812800" y="1647602"/>
            <a:ext cx="10446258" cy="19964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80000"/>
              </a:lnSpc>
              <a:defRPr b="0" cap="all" sz="14900">
                <a:latin typeface="+mj-lt"/>
                <a:ea typeface="+mj-ea"/>
                <a:cs typeface="+mj-cs"/>
                <a:sym typeface="DIN Condensed"/>
              </a:defRPr>
            </a:lvl1pPr>
          </a:lstStyle>
          <a:p>
            <a:pPr/>
            <a:r>
              <a:t>Important Point</a:t>
            </a:r>
          </a:p>
        </p:txBody>
      </p:sp>
      <p:sp>
        <p:nvSpPr>
          <p:cNvPr id="322" name="The way someone expresses their gender may not fit socially constructs of what pronouns to use. Never assume someone’s pronouns based on their gender expression!"/>
          <p:cNvSpPr txBox="1"/>
          <p:nvPr/>
        </p:nvSpPr>
        <p:spPr>
          <a:xfrm>
            <a:off x="961986" y="5760864"/>
            <a:ext cx="11768247" cy="34594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70000"/>
              </a:lnSpc>
              <a:spcBef>
                <a:spcPts val="600"/>
              </a:spcBef>
              <a:defRPr b="0" i="1" sz="5000">
                <a:latin typeface="Iowan Old Style"/>
                <a:ea typeface="Iowan Old Style"/>
                <a:cs typeface="Iowan Old Style"/>
                <a:sym typeface="Iowan Old Style"/>
              </a:defRPr>
            </a:lvl1pPr>
          </a:lstStyle>
          <a:p>
            <a:pPr/>
            <a:r>
              <a:t>The way someone expresses their gender may not fit socially constructs of what pronouns to use. Never assume someone’s pronouns based on their gender expression!</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Presentation created by:…"/>
          <p:cNvSpPr txBox="1"/>
          <p:nvPr/>
        </p:nvSpPr>
        <p:spPr>
          <a:xfrm>
            <a:off x="2077493" y="5393670"/>
            <a:ext cx="4857742" cy="20209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100"/>
            </a:pPr>
            <a:r>
              <a:t>Presentation created by: </a:t>
            </a:r>
          </a:p>
          <a:p>
            <a:pPr>
              <a:defRPr b="0" sz="3100"/>
            </a:pPr>
            <a:r>
              <a:t>The Red Door</a:t>
            </a:r>
          </a:p>
          <a:p>
            <a:pPr>
              <a:defRPr b="0" sz="3100"/>
            </a:pPr>
            <a:r>
              <a:t>Kentville NS</a:t>
            </a:r>
          </a:p>
          <a:p>
            <a:pPr>
              <a:defRPr b="0" sz="3100"/>
            </a:pPr>
            <a:r>
              <a:rPr u="sng">
                <a:hlinkClick r:id="rId3" invalidUrl="" action="" tgtFrame="" tooltip="" history="1" highlightClick="0" endSnd="0"/>
              </a:rPr>
              <a:t>www.thereddoor.ca</a:t>
            </a:r>
          </a:p>
        </p:txBody>
      </p:sp>
      <p:pic>
        <p:nvPicPr>
          <p:cNvPr id="325" name="558524_148019931995462_1063291883_n.jpg" descr="558524_148019931995462_1063291883_n.jpg"/>
          <p:cNvPicPr>
            <a:picLocks noChangeAspect="1"/>
          </p:cNvPicPr>
          <p:nvPr/>
        </p:nvPicPr>
        <p:blipFill>
          <a:blip r:embed="rId4">
            <a:extLst/>
          </a:blip>
          <a:srcRect l="0" t="0" r="0" b="5724"/>
          <a:stretch>
            <a:fillRect/>
          </a:stretch>
        </p:blipFill>
        <p:spPr>
          <a:xfrm>
            <a:off x="8988766" y="-43730"/>
            <a:ext cx="4005887" cy="9841060"/>
          </a:xfrm>
          <a:prstGeom prst="rect">
            <a:avLst/>
          </a:prstGeom>
          <a:ln w="12700">
            <a:miter lim="400000"/>
          </a:ln>
        </p:spPr>
      </p:pic>
      <p:sp>
        <p:nvSpPr>
          <p:cNvPr id="326" name="Thank You!"/>
          <p:cNvSpPr txBox="1"/>
          <p:nvPr/>
        </p:nvSpPr>
        <p:spPr>
          <a:xfrm>
            <a:off x="-544426" y="3240504"/>
            <a:ext cx="5050791" cy="13716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b="0" cap="all" sz="10000">
                <a:latin typeface="+mj-lt"/>
                <a:ea typeface="+mj-ea"/>
                <a:cs typeface="+mj-cs"/>
                <a:sym typeface="DIN Condensed"/>
              </a:defRPr>
            </a:lvl1pPr>
          </a:lstStyle>
          <a:p>
            <a:pPr/>
            <a:r>
              <a:t>Thank You!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DIN Condensed"/>
        <a:ea typeface="DIN Condensed"/>
        <a:cs typeface="DIN Condensed"/>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DIN Condensed"/>
        <a:ea typeface="DIN Condensed"/>
        <a:cs typeface="DIN Condensed"/>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